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839" r:id="rId2"/>
    <p:sldId id="795" r:id="rId3"/>
    <p:sldId id="794" r:id="rId4"/>
    <p:sldId id="796" r:id="rId5"/>
    <p:sldId id="797" r:id="rId6"/>
    <p:sldId id="798" r:id="rId7"/>
    <p:sldId id="799" r:id="rId8"/>
    <p:sldId id="801" r:id="rId9"/>
    <p:sldId id="802" r:id="rId10"/>
    <p:sldId id="804" r:id="rId11"/>
    <p:sldId id="805" r:id="rId12"/>
    <p:sldId id="806" r:id="rId13"/>
    <p:sldId id="840" r:id="rId14"/>
    <p:sldId id="858" r:id="rId15"/>
    <p:sldId id="859" r:id="rId16"/>
    <p:sldId id="831" r:id="rId17"/>
    <p:sldId id="845" r:id="rId18"/>
    <p:sldId id="860" r:id="rId19"/>
    <p:sldId id="810" r:id="rId20"/>
    <p:sldId id="811" r:id="rId21"/>
    <p:sldId id="861" r:id="rId22"/>
    <p:sldId id="844" r:id="rId23"/>
    <p:sldId id="843" r:id="rId24"/>
    <p:sldId id="846" r:id="rId25"/>
    <p:sldId id="814" r:id="rId26"/>
    <p:sldId id="834" r:id="rId27"/>
    <p:sldId id="847" r:id="rId28"/>
    <p:sldId id="848" r:id="rId29"/>
    <p:sldId id="849" r:id="rId30"/>
    <p:sldId id="850" r:id="rId31"/>
    <p:sldId id="851" r:id="rId32"/>
    <p:sldId id="852" r:id="rId33"/>
    <p:sldId id="853" r:id="rId34"/>
    <p:sldId id="855" r:id="rId35"/>
    <p:sldId id="854" r:id="rId36"/>
    <p:sldId id="815" r:id="rId37"/>
    <p:sldId id="816" r:id="rId38"/>
    <p:sldId id="857" r:id="rId39"/>
    <p:sldId id="856" r:id="rId40"/>
    <p:sldId id="817" r:id="rId41"/>
    <p:sldId id="818" r:id="rId42"/>
    <p:sldId id="761" r:id="rId43"/>
    <p:sldId id="762" r:id="rId44"/>
    <p:sldId id="763" r:id="rId45"/>
    <p:sldId id="764" r:id="rId46"/>
    <p:sldId id="765" r:id="rId47"/>
    <p:sldId id="820" r:id="rId48"/>
    <p:sldId id="767" r:id="rId49"/>
    <p:sldId id="772" r:id="rId50"/>
    <p:sldId id="784" r:id="rId51"/>
    <p:sldId id="828" r:id="rId52"/>
    <p:sldId id="829" r:id="rId53"/>
    <p:sldId id="782" r:id="rId54"/>
    <p:sldId id="783" r:id="rId55"/>
    <p:sldId id="835" r:id="rId56"/>
    <p:sldId id="836" r:id="rId57"/>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B9B9"/>
    <a:srgbClr val="FF9393"/>
    <a:srgbClr val="FFCC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6203" autoAdjust="0"/>
  </p:normalViewPr>
  <p:slideViewPr>
    <p:cSldViewPr>
      <p:cViewPr varScale="1">
        <p:scale>
          <a:sx n="112" d="100"/>
          <a:sy n="112" d="100"/>
        </p:scale>
        <p:origin x="12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51232" y="0"/>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9428272"/>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51232" y="9428272"/>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51232" y="0"/>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78984" y="4715831"/>
            <a:ext cx="5439707" cy="44666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9428272"/>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51232" y="9428272"/>
            <a:ext cx="2944875" cy="49667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solidFill>
                  <a:srgbClr val="000000"/>
                </a:solidFill>
              </a:rPr>
              <a:pPr eaLnBrk="1" hangingPunct="1">
                <a:spcBef>
                  <a:spcPct val="0"/>
                </a:spcBef>
              </a:pPr>
              <a:t>1</a:t>
            </a:fld>
            <a:endParaRPr lang="el-GR" altLang="el-GR"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smtClean="0"/>
          </a:p>
        </p:txBody>
      </p:sp>
    </p:spTree>
    <p:extLst>
      <p:ext uri="{BB962C8B-B14F-4D97-AF65-F5344CB8AC3E}">
        <p14:creationId xmlns:p14="http://schemas.microsoft.com/office/powerpoint/2010/main" val="2352688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182607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11</a:t>
            </a:fld>
            <a:endParaRPr lang="el-GR" altLang="el-GR"/>
          </a:p>
        </p:txBody>
      </p:sp>
    </p:spTree>
    <p:extLst>
      <p:ext uri="{BB962C8B-B14F-4D97-AF65-F5344CB8AC3E}">
        <p14:creationId xmlns:p14="http://schemas.microsoft.com/office/powerpoint/2010/main" val="118566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12</a:t>
            </a:fld>
            <a:endParaRPr lang="el-GR" altLang="el-GR"/>
          </a:p>
        </p:txBody>
      </p:sp>
    </p:spTree>
    <p:extLst>
      <p:ext uri="{BB962C8B-B14F-4D97-AF65-F5344CB8AC3E}">
        <p14:creationId xmlns:p14="http://schemas.microsoft.com/office/powerpoint/2010/main" val="863032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16</a:t>
            </a:fld>
            <a:endParaRPr lang="el-GR" altLang="el-GR"/>
          </a:p>
        </p:txBody>
      </p:sp>
    </p:spTree>
    <p:extLst>
      <p:ext uri="{BB962C8B-B14F-4D97-AF65-F5344CB8AC3E}">
        <p14:creationId xmlns:p14="http://schemas.microsoft.com/office/powerpoint/2010/main" val="3678991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4030644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24</a:t>
            </a:fld>
            <a:endParaRPr lang="el-GR" altLang="el-GR"/>
          </a:p>
        </p:txBody>
      </p:sp>
    </p:spTree>
    <p:extLst>
      <p:ext uri="{BB962C8B-B14F-4D97-AF65-F5344CB8AC3E}">
        <p14:creationId xmlns:p14="http://schemas.microsoft.com/office/powerpoint/2010/main" val="26759826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Departamenti per Trajnime </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oshp.rks-gov.net/" TargetMode="External"/><Relationship Id="rId2" Type="http://schemas.openxmlformats.org/officeDocument/2006/relationships/hyperlink" Target="http://www.krpp.rks-gov.net/"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12"/>
          <p:cNvSpPr>
            <a:spLocks noChangeArrowheads="1"/>
          </p:cNvSpPr>
          <p:nvPr/>
        </p:nvSpPr>
        <p:spPr bwMode="auto">
          <a:xfrm>
            <a:off x="533400" y="2492375"/>
            <a:ext cx="8175164"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sz="2800" b="1" dirty="0" smtClean="0">
                <a:solidFill>
                  <a:srgbClr val="002060"/>
                </a:solidFill>
                <a:latin typeface="Cambria" panose="02040503050406030204" pitchFamily="18" charset="0"/>
                <a:ea typeface="Cambria" panose="02040503050406030204" pitchFamily="18" charset="0"/>
              </a:rPr>
              <a:t>Ankesat në procedurat e prokurimit </a:t>
            </a:r>
            <a:endParaRPr lang="sq-AL" altLang="en-US" sz="2800" b="1" dirty="0">
              <a:solidFill>
                <a:srgbClr val="002060"/>
              </a:solidFill>
              <a:latin typeface="Cambria" panose="02040503050406030204" pitchFamily="18" charset="0"/>
              <a:ea typeface="Cambria" panose="02040503050406030204" pitchFamily="18" charset="0"/>
            </a:endParaRPr>
          </a:p>
        </p:txBody>
      </p:sp>
      <p:sp>
        <p:nvSpPr>
          <p:cNvPr id="2" name="Rectangle 1"/>
          <p:cNvSpPr/>
          <p:nvPr/>
        </p:nvSpPr>
        <p:spPr>
          <a:xfrm>
            <a:off x="0" y="2276954"/>
            <a:ext cx="9144000" cy="5388398"/>
          </a:xfrm>
          <a:prstGeom prst="rect">
            <a:avLst/>
          </a:prstGeom>
        </p:spPr>
        <p:txBody>
          <a:bodyPr wrap="square">
            <a:spAutoFit/>
          </a:bodyPr>
          <a:lstStyle/>
          <a:p>
            <a:pPr algn="ctr">
              <a:lnSpc>
                <a:spcPct val="115000"/>
              </a:lnSpc>
              <a:spcBef>
                <a:spcPts val="1200"/>
              </a:spcBef>
              <a:spcAft>
                <a:spcPts val="0"/>
              </a:spcAft>
            </a:pPr>
            <a:endParaRPr lang="en-US" sz="105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smtClean="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endPar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Modul</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i</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13 </a:t>
            </a:r>
            <a:r>
              <a:rPr lang="sq-AL"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202</a:t>
            </a: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3</a:t>
            </a:r>
          </a:p>
          <a:p>
            <a:pPr algn="ctr">
              <a:lnSpc>
                <a:spcPct val="115000"/>
              </a:lnSpc>
              <a:spcBef>
                <a:spcPts val="1200"/>
              </a:spcBef>
              <a:spcAft>
                <a:spcPts val="0"/>
              </a:spcAft>
            </a:pPr>
            <a:endPar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Departamenti për Trajnime / KRPP</a:t>
            </a:r>
          </a:p>
          <a:p>
            <a:pPr algn="ctr">
              <a:lnSpc>
                <a:spcPct val="115000"/>
              </a:lnSpc>
              <a:spcBef>
                <a:spcPts val="1200"/>
              </a:spcBef>
              <a:spcAft>
                <a:spcPts val="0"/>
              </a:spcAft>
            </a:pPr>
            <a:endParaRPr lang="en-US"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endParaRPr lang="sq-AL"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sq-AL"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8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algn="ctr">
              <a:lnSpc>
                <a:spcPct val="115000"/>
              </a:lnSpc>
              <a:spcBef>
                <a:spcPts val="1200"/>
              </a:spcBef>
              <a:spcAft>
                <a:spcPts val="0"/>
              </a:spcAft>
            </a:pPr>
            <a:r>
              <a:rPr lang="en-US" sz="28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endParaRPr lang="sq-AL" sz="2800"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501352"/>
            <a:ext cx="5410200" cy="641648"/>
          </a:xfrm>
          <a:prstGeom prst="rect">
            <a:avLst/>
          </a:prstGeom>
          <a:noFill/>
          <a:ln>
            <a:noFill/>
          </a:ln>
        </p:spPr>
      </p:pic>
    </p:spTree>
    <p:extLst>
      <p:ext uri="{BB962C8B-B14F-4D97-AF65-F5344CB8AC3E}">
        <p14:creationId xmlns:p14="http://schemas.microsoft.com/office/powerpoint/2010/main" val="4283041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872412"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Periudha kohore për ankesë</a:t>
            </a:r>
            <a:r>
              <a:rPr lang="en-US" sz="2800" b="1" dirty="0" smtClean="0">
                <a:solidFill>
                  <a:srgbClr val="002060"/>
                </a:solidFill>
                <a:latin typeface="Cambria" panose="02040503050406030204" pitchFamily="18" charset="0"/>
                <a:ea typeface="Cambria" panose="02040503050406030204" pitchFamily="18" charset="0"/>
              </a:rPr>
              <a:t> (3) </a:t>
            </a:r>
            <a:br>
              <a:rPr lang="en-US" sz="2800" b="1" dirty="0" smtClean="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609600" y="1371600"/>
            <a:ext cx="8426450" cy="4505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endParaRPr lang="en-US" sz="2000" dirty="0" smtClean="0">
              <a:latin typeface="Cambria" panose="02040503050406030204" pitchFamily="18" charset="0"/>
              <a:ea typeface="Cambria" panose="02040503050406030204" pitchFamily="18" charset="0"/>
            </a:endParaRPr>
          </a:p>
          <a:p>
            <a:pPr>
              <a:buFont typeface="Arial" pitchFamily="34" charset="0"/>
              <a:buChar char="•"/>
            </a:pPr>
            <a:r>
              <a:rPr lang="sq-AL" sz="2000" dirty="0" smtClean="0">
                <a:latin typeface="Cambria" panose="02040503050406030204" pitchFamily="18" charset="0"/>
                <a:ea typeface="Cambria" panose="02040503050406030204" pitchFamily="18" charset="0"/>
              </a:rPr>
              <a:t>Gjate kësaj periudhe të ankesave, tenderuesit e refuzuar mund te aplikojnë për shqyrtim te vendimit për shpërblim,  </a:t>
            </a:r>
            <a:r>
              <a:rPr lang="sq-AL" sz="2000" b="1" dirty="0" smtClean="0">
                <a:latin typeface="Cambria" panose="02040503050406030204" pitchFamily="18" charset="0"/>
                <a:ea typeface="Cambria" panose="02040503050406030204" pitchFamily="18" charset="0"/>
              </a:rPr>
              <a:t>se pari tek AK ose direkt te organi shqyrtues për prokurim . </a:t>
            </a:r>
            <a:endParaRPr lang="en-US" sz="2000" b="1" dirty="0" smtClean="0">
              <a:latin typeface="Cambria" panose="02040503050406030204" pitchFamily="18" charset="0"/>
              <a:ea typeface="Cambria" panose="02040503050406030204" pitchFamily="18" charset="0"/>
            </a:endParaRPr>
          </a:p>
          <a:p>
            <a:pPr>
              <a:buFont typeface="Arial" pitchFamily="34" charset="0"/>
              <a:buChar char="•"/>
            </a:pPr>
            <a:r>
              <a:rPr lang="sq-AL" sz="2000" dirty="0" smtClean="0">
                <a:latin typeface="Cambria" panose="02040503050406030204" pitchFamily="18" charset="0"/>
                <a:ea typeface="Cambria" panose="02040503050406030204" pitchFamily="18" charset="0"/>
              </a:rPr>
              <a:t>Kjo zgjidhje varet nga ligjet kombëtare</a:t>
            </a: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10</a:t>
            </a:fld>
            <a:endParaRPr lang="en-US"/>
          </a:p>
        </p:txBody>
      </p:sp>
      <p:sp>
        <p:nvSpPr>
          <p:cNvPr id="4" name="Footer Placeholder 3"/>
          <p:cNvSpPr>
            <a:spLocks noGrp="1"/>
          </p:cNvSpPr>
          <p:nvPr>
            <p:ph type="ftr" sz="quarter" idx="11"/>
          </p:nvPr>
        </p:nvSpPr>
        <p:spPr>
          <a:xfrm>
            <a:off x="1143000" y="6356350"/>
            <a:ext cx="48768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Procedurat e shqyrtimit t</a:t>
            </a:r>
            <a:r>
              <a:rPr lang="sq-AL" sz="2800" dirty="0" smtClean="0">
                <a:solidFill>
                  <a:srgbClr val="002060"/>
                </a:solidFill>
                <a:latin typeface="Cambria" panose="02040503050406030204" pitchFamily="18" charset="0"/>
                <a:ea typeface="Cambria" panose="02040503050406030204" pitchFamily="18" charset="0"/>
              </a:rPr>
              <a:t>ë ankesave</a:t>
            </a:r>
            <a:r>
              <a:rPr lang="sq-AL" sz="2800" b="1" dirty="0" smtClean="0">
                <a:solidFill>
                  <a:srgbClr val="002060"/>
                </a:solidFill>
                <a:latin typeface="Cambria" panose="02040503050406030204" pitchFamily="18" charset="0"/>
                <a:ea typeface="Cambria" panose="02040503050406030204" pitchFamily="18" charset="0"/>
              </a:rPr>
              <a:t> bazuar n</a:t>
            </a:r>
            <a:r>
              <a:rPr lang="sq-AL" sz="2800" dirty="0" smtClean="0">
                <a:solidFill>
                  <a:srgbClr val="002060"/>
                </a:solidFill>
                <a:latin typeface="Cambria" panose="02040503050406030204" pitchFamily="18" charset="0"/>
                <a:ea typeface="Cambria" panose="02040503050406030204" pitchFamily="18" charset="0"/>
              </a:rPr>
              <a:t>ë</a:t>
            </a:r>
            <a:r>
              <a:rPr lang="sq-AL" sz="2800" b="1" dirty="0" smtClean="0">
                <a:solidFill>
                  <a:srgbClr val="002060"/>
                </a:solidFill>
                <a:latin typeface="Cambria" panose="02040503050406030204" pitchFamily="18" charset="0"/>
                <a:ea typeface="Cambria" panose="02040503050406030204" pitchFamily="18" charset="0"/>
              </a:rPr>
              <a:t> LPP të Kosovës</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533400" y="1752600"/>
            <a:ext cx="8502650" cy="412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None/>
            </a:pPr>
            <a:endParaRPr lang="sq-AL" sz="2000" b="1" dirty="0" smtClean="0">
              <a:latin typeface="Cambria" panose="02040503050406030204" pitchFamily="18" charset="0"/>
              <a:ea typeface="Cambria" panose="02040503050406030204" pitchFamily="18" charset="0"/>
            </a:endParaRPr>
          </a:p>
          <a:p>
            <a:pPr>
              <a:buClrTx/>
              <a:buFont typeface="Wingdings" charset="0"/>
              <a:buChar char="§"/>
            </a:pPr>
            <a:r>
              <a:rPr lang="sq-AL" sz="2000" dirty="0" smtClean="0">
                <a:latin typeface="Cambria" panose="02040503050406030204" pitchFamily="18" charset="0"/>
                <a:ea typeface="Cambria" panose="02040503050406030204" pitchFamily="18" charset="0"/>
              </a:rPr>
              <a:t>LPP bazik (Ligjit Nr. 04/L-042), parashikonte vetëm </a:t>
            </a:r>
            <a:r>
              <a:rPr lang="sq-AL" sz="2000" b="1" dirty="0" smtClean="0">
                <a:latin typeface="Cambria" panose="02040503050406030204" pitchFamily="18" charset="0"/>
                <a:ea typeface="Cambria" panose="02040503050406030204" pitchFamily="18" charset="0"/>
              </a:rPr>
              <a:t>dy shkalle për mjetet juridike</a:t>
            </a:r>
            <a:r>
              <a:rPr lang="sq-AL" sz="2000" dirty="0" smtClean="0">
                <a:latin typeface="Cambria" panose="02040503050406030204" pitchFamily="18" charset="0"/>
                <a:ea typeface="Cambria" panose="02040503050406030204" pitchFamily="18" charset="0"/>
              </a:rPr>
              <a:t>: para OSHP-së, si shkallë e parë, dhe para Gjykatës, si shkallë e dytë. </a:t>
            </a:r>
            <a:endParaRPr lang="sq-AL" sz="2000" dirty="0" smtClean="0">
              <a:solidFill>
                <a:srgbClr val="0000FF"/>
              </a:solidFill>
              <a:latin typeface="Cambria" panose="02040503050406030204" pitchFamily="18" charset="0"/>
              <a:ea typeface="Cambria" panose="02040503050406030204" pitchFamily="18" charset="0"/>
            </a:endParaRPr>
          </a:p>
          <a:p>
            <a:pPr>
              <a:buFont typeface="Wingdings" charset="0"/>
              <a:buChar char="§"/>
            </a:pPr>
            <a:r>
              <a:rPr lang="sq-AL" sz="2000" dirty="0" smtClean="0">
                <a:latin typeface="Cambria" panose="02040503050406030204" pitchFamily="18" charset="0"/>
                <a:ea typeface="Cambria" panose="02040503050406030204" pitchFamily="18" charset="0"/>
              </a:rPr>
              <a:t>me ndryshim/plotësimet e bëra në LPP, parashihen </a:t>
            </a:r>
            <a:r>
              <a:rPr lang="en-US" sz="2000" dirty="0" smtClean="0">
                <a:latin typeface="Cambria" panose="02040503050406030204" pitchFamily="18" charset="0"/>
                <a:ea typeface="Cambria" panose="02040503050406030204" pitchFamily="18" charset="0"/>
              </a:rPr>
              <a:t>tri</a:t>
            </a:r>
            <a:r>
              <a:rPr lang="sq-AL" sz="2000" b="1" dirty="0" smtClean="0">
                <a:latin typeface="Cambria" panose="02040503050406030204" pitchFamily="18" charset="0"/>
                <a:ea typeface="Cambria" panose="02040503050406030204" pitchFamily="18" charset="0"/>
              </a:rPr>
              <a:t> shkalle për shqyrtim të ankesave</a:t>
            </a:r>
            <a:r>
              <a:rPr lang="sq-AL" sz="2000" dirty="0" smtClean="0">
                <a:latin typeface="Cambria" panose="02040503050406030204" pitchFamily="18" charset="0"/>
                <a:ea typeface="Cambria" panose="02040503050406030204" pitchFamily="18" charset="0"/>
              </a:rPr>
              <a:t>: </a:t>
            </a:r>
          </a:p>
          <a:p>
            <a:pPr marL="457200" indent="-457200">
              <a:buFont typeface="+mj-lt"/>
              <a:buAutoNum type="arabicPeriod"/>
            </a:pPr>
            <a:r>
              <a:rPr lang="sq-AL" sz="2000" dirty="0" smtClean="0">
                <a:latin typeface="Cambria" panose="02040503050406030204" pitchFamily="18" charset="0"/>
                <a:ea typeface="Cambria" panose="02040503050406030204" pitchFamily="18" charset="0"/>
              </a:rPr>
              <a:t>para AK si shkalle e parë, </a:t>
            </a:r>
          </a:p>
          <a:p>
            <a:pPr marL="457200" indent="-457200">
              <a:buFont typeface="+mj-lt"/>
              <a:buAutoNum type="arabicPeriod"/>
            </a:pPr>
            <a:r>
              <a:rPr lang="sq-AL" sz="2000" dirty="0" smtClean="0">
                <a:latin typeface="Cambria" panose="02040503050406030204" pitchFamily="18" charset="0"/>
                <a:ea typeface="Cambria" panose="02040503050406030204" pitchFamily="18" charset="0"/>
              </a:rPr>
              <a:t>para OSHP si shkalle e dytë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 dhe</a:t>
            </a:r>
            <a:r>
              <a:rPr lang="en-US" sz="2000" dirty="0">
                <a:latin typeface="Cambria" panose="02040503050406030204" pitchFamily="18" charset="0"/>
                <a:ea typeface="Cambria" panose="02040503050406030204" pitchFamily="18" charset="0"/>
              </a:rPr>
              <a:t> </a:t>
            </a:r>
            <a:endParaRPr lang="en-US" sz="2000"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b="1" dirty="0" smtClean="0">
                <a:latin typeface="Cambria" panose="02040503050406030204" pitchFamily="18" charset="0"/>
                <a:ea typeface="Cambria" panose="02040503050406030204" pitchFamily="18" charset="0"/>
              </a:rPr>
              <a:t>Gjykatë</a:t>
            </a:r>
            <a:r>
              <a:rPr lang="en-US" sz="2000" b="1" dirty="0" smtClean="0">
                <a:latin typeface="Cambria" panose="02040503050406030204" pitchFamily="18" charset="0"/>
                <a:ea typeface="Cambria" panose="02040503050406030204" pitchFamily="18" charset="0"/>
              </a:rPr>
              <a:t>n </a:t>
            </a:r>
            <a:r>
              <a:rPr lang="en-US" sz="2000" b="1" dirty="0" err="1" smtClean="0">
                <a:latin typeface="Cambria" panose="02040503050406030204" pitchFamily="18" charset="0"/>
                <a:ea typeface="Cambria" panose="02040503050406030204" pitchFamily="18" charset="0"/>
              </a:rPr>
              <a:t>Themelore</a:t>
            </a:r>
            <a:r>
              <a:rPr lang="en-US" sz="2000" b="1" dirty="0" smtClean="0">
                <a:latin typeface="Cambria" panose="02040503050406030204" pitchFamily="18" charset="0"/>
                <a:ea typeface="Cambria" panose="02040503050406030204" pitchFamily="18" charset="0"/>
              </a:rPr>
              <a:t> Dep. per </a:t>
            </a:r>
            <a:r>
              <a:rPr lang="en-US" sz="2000" b="1" dirty="0" err="1" smtClean="0">
                <a:latin typeface="Cambria" panose="02040503050406030204" pitchFamily="18" charset="0"/>
                <a:ea typeface="Cambria" panose="02040503050406030204" pitchFamily="18" charset="0"/>
              </a:rPr>
              <a:t>Çështje</a:t>
            </a:r>
            <a:r>
              <a:rPr lang="en-US" sz="2000" b="1" dirty="0" smtClean="0">
                <a:latin typeface="Cambria" panose="02040503050406030204" pitchFamily="18" charset="0"/>
                <a:ea typeface="Cambria" panose="02040503050406030204" pitchFamily="18" charset="0"/>
              </a:rPr>
              <a:t> Administrative, </a:t>
            </a:r>
            <a:r>
              <a:rPr lang="en-US" sz="2000" b="1" dirty="0" err="1" smtClean="0">
                <a:latin typeface="Cambria" panose="02040503050406030204" pitchFamily="18" charset="0"/>
                <a:ea typeface="Cambria" panose="02040503050406030204" pitchFamily="18" charset="0"/>
              </a:rPr>
              <a:t>për</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kompensim</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dëmi</a:t>
            </a:r>
            <a:endParaRPr lang="sq-AL" sz="2000" b="1" dirty="0" smtClean="0">
              <a:latin typeface="Cambria" panose="02040503050406030204" pitchFamily="18" charset="0"/>
              <a:ea typeface="Cambria" panose="02040503050406030204" pitchFamily="18" charset="0"/>
            </a:endParaRPr>
          </a:p>
          <a:p>
            <a:pPr>
              <a:buClrTx/>
              <a:buNone/>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11</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8101012" cy="838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Procedurat e shqyrtimit të ankesave </a:t>
            </a:r>
            <a:r>
              <a:rPr lang="en-US" sz="2800" b="1" dirty="0" smtClean="0">
                <a:solidFill>
                  <a:srgbClr val="002060"/>
                </a:solidFill>
                <a:latin typeface="Cambria" panose="02040503050406030204" pitchFamily="18" charset="0"/>
                <a:ea typeface="Cambria" panose="02040503050406030204" pitchFamily="18" charset="0"/>
              </a:rPr>
              <a:t>(2)</a:t>
            </a:r>
            <a:r>
              <a:rPr lang="sq-AL" sz="2800" b="1" dirty="0" smtClean="0">
                <a:solidFill>
                  <a:srgbClr val="002060"/>
                </a:solidFill>
                <a:latin typeface="Cambria" panose="02040503050406030204" pitchFamily="18" charset="0"/>
                <a:ea typeface="Cambria" panose="02040503050406030204" pitchFamily="18" charset="0"/>
              </a:rPr>
              <a:t>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990600"/>
            <a:ext cx="9036050" cy="53657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charset="0"/>
              <a:buChar char="§"/>
            </a:pPr>
            <a:r>
              <a:rPr lang="sq-AL" sz="2000" b="1" u="sng" dirty="0" smtClean="0">
                <a:latin typeface="Cambria" panose="02040503050406030204" pitchFamily="18" charset="0"/>
                <a:ea typeface="Cambria" panose="02040503050406030204" pitchFamily="18" charset="0"/>
              </a:rPr>
              <a:t>Qëllimi</a:t>
            </a:r>
            <a:r>
              <a:rPr lang="sq-AL" sz="2000" dirty="0" smtClean="0">
                <a:latin typeface="Cambria" panose="02040503050406030204" pitchFamily="18" charset="0"/>
                <a:ea typeface="Cambria" panose="02040503050406030204" pitchFamily="18" charset="0"/>
              </a:rPr>
              <a:t> i këtij ndryshimi është për ti vënë </a:t>
            </a:r>
            <a:r>
              <a:rPr lang="en-US" sz="2000" b="1" dirty="0" smtClean="0">
                <a:latin typeface="Cambria" panose="02040503050406030204" pitchFamily="18" charset="0"/>
                <a:ea typeface="Cambria" panose="02040503050406030204" pitchFamily="18" charset="0"/>
              </a:rPr>
              <a:t>AK</a:t>
            </a:r>
            <a:r>
              <a:rPr lang="sq-AL" sz="2000" b="1" dirty="0" smtClean="0">
                <a:latin typeface="Cambria" panose="02040503050406030204" pitchFamily="18" charset="0"/>
                <a:ea typeface="Cambria" panose="02040503050406030204" pitchFamily="18" charset="0"/>
              </a:rPr>
              <a:t> në një pozicion për ti rishikuar vendimet e tyre</a:t>
            </a:r>
            <a:r>
              <a:rPr lang="sq-AL" sz="2000" dirty="0" smtClean="0">
                <a:latin typeface="Cambria" panose="02040503050406030204" pitchFamily="18" charset="0"/>
                <a:ea typeface="Cambria" panose="02040503050406030204" pitchFamily="18" charset="0"/>
              </a:rPr>
              <a:t> </a:t>
            </a:r>
            <a:r>
              <a:rPr lang="sq-AL" sz="2000" dirty="0" smtClean="0"/>
              <a:t>para </a:t>
            </a:r>
            <a:r>
              <a:rPr lang="sq-AL" sz="2000" dirty="0"/>
              <a:t>se të përfshihen ne një procedurë gjyqësore </a:t>
            </a:r>
            <a:r>
              <a:rPr lang="sq-AL" sz="2000" dirty="0" smtClean="0"/>
              <a:t>dhe </a:t>
            </a:r>
            <a:r>
              <a:rPr lang="sq-AL" sz="2000" dirty="0" smtClean="0">
                <a:latin typeface="Cambria" panose="02040503050406030204" pitchFamily="18" charset="0"/>
                <a:ea typeface="Cambria" panose="02040503050406030204" pitchFamily="18" charset="0"/>
              </a:rPr>
              <a:t>në të njëjtën kohë, </a:t>
            </a:r>
            <a:r>
              <a:rPr lang="sq-AL" sz="2000" b="1" dirty="0" smtClean="0">
                <a:latin typeface="Cambria" panose="02040503050406030204" pitchFamily="18" charset="0"/>
                <a:ea typeface="Cambria" panose="02040503050406030204" pitchFamily="18" charset="0"/>
              </a:rPr>
              <a:t>për të lehtësuar aksesin në mjetet juridike për të gjithë operatorët e interesuar ekonomik. </a:t>
            </a:r>
            <a:endParaRPr lang="en-US" sz="2000" b="1" dirty="0" smtClean="0">
              <a:latin typeface="Cambria" panose="02040503050406030204" pitchFamily="18" charset="0"/>
              <a:ea typeface="Cambria" panose="02040503050406030204" pitchFamily="18" charset="0"/>
            </a:endParaRPr>
          </a:p>
          <a:p>
            <a:pPr>
              <a:buFont typeface="Wingdings" charset="0"/>
              <a:buChar char="§"/>
            </a:pPr>
            <a:r>
              <a:rPr lang="sq-AL" sz="2000" dirty="0"/>
              <a:t>Opsion i tillë mund të reduktojë rrezikun e konflikteve, me një përfitim të dyfishtë në drejtim të </a:t>
            </a:r>
            <a:r>
              <a:rPr lang="sq-AL" sz="2000" b="1" dirty="0"/>
              <a:t>reduktimit të ankesave </a:t>
            </a:r>
            <a:r>
              <a:rPr lang="sq-AL" sz="2000" dirty="0"/>
              <a:t>para gjykatave kompetente, si dhe në drejtim të reduktimit të kostove qe paraqiten gjatë procedurave gjyqësore (te cilat nganjëherë  parandalojnë operatorët ekonomike të vegjël nga paraqitja e ankesave). Ne ketë kontekst prezantohet dy- </a:t>
            </a:r>
            <a:r>
              <a:rPr lang="sq-AL" sz="2000" dirty="0" err="1"/>
              <a:t>shkallëshmëria</a:t>
            </a:r>
            <a:r>
              <a:rPr lang="sq-AL" sz="2000" dirty="0"/>
              <a:t> e parashtrimit te ankesave</a:t>
            </a:r>
            <a:r>
              <a:rPr lang="sq-AL" sz="2000" dirty="0" smtClean="0"/>
              <a:t>.</a:t>
            </a:r>
          </a:p>
          <a:p>
            <a:pPr lvl="0"/>
            <a:r>
              <a:rPr lang="sq-AL" sz="2000" dirty="0"/>
              <a:t>Fillimisht </a:t>
            </a:r>
            <a:r>
              <a:rPr lang="sq-AL" sz="2000" b="1" dirty="0"/>
              <a:t>Kërkesa për rishqyrtim </a:t>
            </a:r>
            <a:r>
              <a:rPr lang="sq-AL" sz="2000" dirty="0"/>
              <a:t>nga palët e interesuara parashtrohet </a:t>
            </a:r>
            <a:r>
              <a:rPr lang="sq-AL" sz="2000" b="1" dirty="0"/>
              <a:t>tek Autoriteti Kontraktues</a:t>
            </a:r>
            <a:r>
              <a:rPr lang="sq-AL" sz="2000" dirty="0"/>
              <a:t> i cili udhëheq aktivitetin e prokurimit; </a:t>
            </a:r>
            <a:r>
              <a:rPr lang="sq-AL" sz="2000" dirty="0" smtClean="0"/>
              <a:t>dhe</a:t>
            </a:r>
            <a:r>
              <a:rPr lang="sq-AL" sz="2000" dirty="0"/>
              <a:t> </a:t>
            </a:r>
          </a:p>
          <a:p>
            <a:pPr lvl="0"/>
            <a:r>
              <a:rPr lang="sq-AL" sz="2000" dirty="0"/>
              <a:t>Ne rast se pala e interesuar nuk është e kënaqur me vendimin e marr nga Autoriteti Kontraktues ne fjale, mund te </a:t>
            </a:r>
            <a:r>
              <a:rPr lang="sq-AL" sz="2000" b="1" dirty="0"/>
              <a:t>Parashtroj ankese</a:t>
            </a:r>
            <a:r>
              <a:rPr lang="sq-AL" sz="2000" dirty="0"/>
              <a:t> </a:t>
            </a:r>
            <a:r>
              <a:rPr lang="sq-AL" sz="2000" b="1" dirty="0"/>
              <a:t>pranë OSHP-se.</a:t>
            </a:r>
            <a:endParaRPr lang="sq-AL" sz="2000" dirty="0"/>
          </a:p>
          <a:p>
            <a:pPr>
              <a:buFont typeface="Wingdings" charset="0"/>
              <a:buChar char="§"/>
            </a:pPr>
            <a:endParaRPr lang="sq-AL" sz="2000" dirty="0"/>
          </a:p>
          <a:p>
            <a:pPr>
              <a:buFont typeface="Wingdings" charset="0"/>
              <a:buChar char="§"/>
            </a:pPr>
            <a:endParaRPr lang="sq-AL" sz="2000" b="1" dirty="0" smtClean="0">
              <a:latin typeface="Cambria" panose="02040503050406030204" pitchFamily="18" charset="0"/>
              <a:ea typeface="Cambria" panose="02040503050406030204" pitchFamily="18" charset="0"/>
            </a:endParaRPr>
          </a:p>
          <a:p>
            <a:pPr>
              <a:buFont typeface="Wingdings" charset="0"/>
              <a:buChar char="§"/>
            </a:pPr>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None/>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12</a:t>
            </a:fld>
            <a:endParaRPr lang="en-US"/>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solidFill>
                  <a:srgbClr val="002060"/>
                </a:solidFill>
                <a:latin typeface="Cambria" panose="02040503050406030204" pitchFamily="18" charset="0"/>
                <a:ea typeface="Cambria" panose="02040503050406030204" pitchFamily="18" charset="0"/>
              </a:rPr>
              <a:t>Zgjidhja preliminare e mosmarrëveshjeve (Neni 108A</a:t>
            </a:r>
            <a:r>
              <a:rPr lang="en-US" sz="2800" b="1" dirty="0">
                <a:solidFill>
                  <a:srgbClr val="002060"/>
                </a:solidFill>
                <a:latin typeface="Cambria" panose="02040503050406030204" pitchFamily="18" charset="0"/>
                <a:ea typeface="Cambria" panose="02040503050406030204" pitchFamily="18" charset="0"/>
              </a:rPr>
              <a:t>) (2) </a:t>
            </a:r>
            <a:br>
              <a:rPr lang="en-US" sz="2800" b="1" dirty="0">
                <a:solidFill>
                  <a:srgbClr val="002060"/>
                </a:solidFill>
                <a:latin typeface="Cambria" panose="02040503050406030204" pitchFamily="18" charset="0"/>
                <a:ea typeface="Cambria" panose="02040503050406030204" pitchFamily="18" charset="0"/>
              </a:rPr>
            </a:br>
            <a:endParaRPr lang="sq-AL" sz="2800" dirty="0"/>
          </a:p>
        </p:txBody>
      </p:sp>
      <p:sp>
        <p:nvSpPr>
          <p:cNvPr id="3" name="Content Placeholder 2"/>
          <p:cNvSpPr>
            <a:spLocks noGrp="1"/>
          </p:cNvSpPr>
          <p:nvPr>
            <p:ph idx="1"/>
          </p:nvPr>
        </p:nvSpPr>
        <p:spPr>
          <a:xfrm>
            <a:off x="0" y="1600200"/>
            <a:ext cx="9144000" cy="4756150"/>
          </a:xfrm>
        </p:spPr>
        <p:txBody>
          <a:bodyPr/>
          <a:lstStyle/>
          <a:p>
            <a:r>
              <a:rPr lang="sq-AL" sz="2000" dirty="0" smtClean="0"/>
              <a:t>Kërkesa </a:t>
            </a:r>
            <a:r>
              <a:rPr lang="sq-AL" sz="2000" dirty="0"/>
              <a:t>për rishqyrtim mund të dorëzohet, </a:t>
            </a:r>
            <a:r>
              <a:rPr lang="sq-AL" sz="2000" b="1" u="sng" dirty="0"/>
              <a:t>pa pagese,</a:t>
            </a:r>
            <a:r>
              <a:rPr lang="sq-AL" sz="2000" dirty="0"/>
              <a:t> nga cilado palë e interesuar </a:t>
            </a:r>
            <a:r>
              <a:rPr lang="sq-AL" sz="2000" b="1" dirty="0"/>
              <a:t>në </a:t>
            </a:r>
            <a:r>
              <a:rPr lang="sq-AL" sz="2000" b="1" u="sng" dirty="0"/>
              <a:t>çdo fazë</a:t>
            </a:r>
            <a:r>
              <a:rPr lang="sq-AL" sz="2000" dirty="0"/>
              <a:t> të aktivitetit të prokurimit dhe në lidhje me </a:t>
            </a:r>
            <a:r>
              <a:rPr lang="sq-AL" sz="2000" b="1" dirty="0"/>
              <a:t>çfarëdo aktiviteti ose lëshimi</a:t>
            </a:r>
            <a:r>
              <a:rPr lang="sq-AL" sz="2000" dirty="0"/>
              <a:t> të autoritetit kontraktues që supozohet të ketë bërë shkelje në ligjin aktual, apo akteve të nxjerra në zbatim të tij pranë </a:t>
            </a:r>
            <a:r>
              <a:rPr lang="sq-AL" sz="2000" b="1" dirty="0"/>
              <a:t>Autoritetit kontraktues i cili udhëheq aktivitetin e prokurimit.</a:t>
            </a:r>
            <a:r>
              <a:rPr lang="sq-AL" sz="2000" dirty="0"/>
              <a:t> </a:t>
            </a:r>
            <a:endParaRPr lang="sq-AL" sz="2000" dirty="0" smtClean="0"/>
          </a:p>
          <a:p>
            <a:r>
              <a:rPr lang="sq-AL" sz="2000" dirty="0" smtClean="0"/>
              <a:t>Kërkesat </a:t>
            </a:r>
            <a:r>
              <a:rPr lang="sq-AL" sz="2000" dirty="0"/>
              <a:t>për rishqyrtim mund të ndërlidhen me </a:t>
            </a:r>
            <a:r>
              <a:rPr lang="sq-AL" sz="2000" b="1" dirty="0"/>
              <a:t>njoftimet për kontratë, dokumentet e tenderit, ose njoftimet dhe vendimet tjera</a:t>
            </a:r>
            <a:r>
              <a:rPr lang="sq-AL" sz="2000" dirty="0"/>
              <a:t>, gjatë kryerjes së aktivitetit përkatës të prokurimit.</a:t>
            </a:r>
          </a:p>
          <a:p>
            <a:r>
              <a:rPr lang="sq-AL" sz="2000" dirty="0" smtClean="0"/>
              <a:t>Formularët </a:t>
            </a:r>
            <a:r>
              <a:rPr lang="sq-AL" sz="2000" dirty="0"/>
              <a:t>standard mund të shkarkohen nga ueb faqet e KRPP-së dhe OSHP-së: </a:t>
            </a:r>
            <a:r>
              <a:rPr lang="sq-AL" sz="2000" b="1" u="sng" dirty="0">
                <a:hlinkClick r:id="rId2"/>
              </a:rPr>
              <a:t>www.krpp.rks-gov.net</a:t>
            </a:r>
            <a:r>
              <a:rPr lang="sq-AL" sz="2000" dirty="0"/>
              <a:t> ose </a:t>
            </a:r>
            <a:r>
              <a:rPr lang="sq-AL" sz="2000" b="1" u="sng" dirty="0">
                <a:hlinkClick r:id="rId3"/>
              </a:rPr>
              <a:t>www.oshp.rks-gov.net</a:t>
            </a:r>
            <a:r>
              <a:rPr lang="sq-AL" sz="2000" dirty="0"/>
              <a:t>. </a:t>
            </a:r>
          </a:p>
          <a:p>
            <a:pPr lvl="0"/>
            <a:r>
              <a:rPr lang="sq-AL" sz="2000" dirty="0" smtClean="0"/>
              <a:t>Formulari </a:t>
            </a:r>
            <a:r>
              <a:rPr lang="sq-AL" sz="2000" dirty="0"/>
              <a:t>F01 -  Formulari Standard për parashtrimin e ankesës ne OSHP</a:t>
            </a:r>
          </a:p>
          <a:p>
            <a:pPr lvl="0"/>
            <a:r>
              <a:rPr lang="sq-AL" sz="2000" dirty="0"/>
              <a:t>Formulari F02 -  Formulari Standard për paraqitje te kërkesës për rishqyrtim tek Autoriteti </a:t>
            </a:r>
            <a:r>
              <a:rPr lang="sq-AL" sz="2000" dirty="0" smtClean="0"/>
              <a:t>Kontraktues.</a:t>
            </a:r>
            <a:endParaRPr lang="sq-AL" sz="2000" dirty="0"/>
          </a:p>
          <a:p>
            <a:endParaRPr lang="sq-AL" sz="2000" dirty="0"/>
          </a:p>
        </p:txBody>
      </p:sp>
      <p:sp>
        <p:nvSpPr>
          <p:cNvPr id="4" name="Footer Placeholder 3"/>
          <p:cNvSpPr>
            <a:spLocks noGrp="1"/>
          </p:cNvSpPr>
          <p:nvPr>
            <p:ph type="ftr" sz="quarter" idx="11"/>
          </p:nvPr>
        </p:nvSpPr>
        <p:spPr/>
        <p:txBody>
          <a:bodyPr/>
          <a:lstStyle/>
          <a:p>
            <a:r>
              <a:rPr lang="en-US" smtClean="0"/>
              <a:t>Departamenti per Trajnime </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13</a:t>
            </a:fld>
            <a:endParaRPr lang="en-US"/>
          </a:p>
        </p:txBody>
      </p:sp>
    </p:spTree>
    <p:extLst>
      <p:ext uri="{BB962C8B-B14F-4D97-AF65-F5344CB8AC3E}">
        <p14:creationId xmlns:p14="http://schemas.microsoft.com/office/powerpoint/2010/main" val="581503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dirty="0"/>
              <a:t>Paraqitja e kërkesës për rishqyrtim dhe afatet kohore</a:t>
            </a:r>
          </a:p>
        </p:txBody>
      </p:sp>
      <p:sp>
        <p:nvSpPr>
          <p:cNvPr id="3" name="Content Placeholder 2"/>
          <p:cNvSpPr>
            <a:spLocks noGrp="1"/>
          </p:cNvSpPr>
          <p:nvPr>
            <p:ph idx="1"/>
          </p:nvPr>
        </p:nvSpPr>
        <p:spPr>
          <a:xfrm>
            <a:off x="0" y="1295400"/>
            <a:ext cx="9144000" cy="5562600"/>
          </a:xfrm>
        </p:spPr>
        <p:txBody>
          <a:bodyPr/>
          <a:lstStyle/>
          <a:p>
            <a:r>
              <a:rPr lang="sq-AL" sz="2000" dirty="0" smtClean="0"/>
              <a:t>Kërkesa </a:t>
            </a:r>
            <a:r>
              <a:rPr lang="sq-AL" sz="2000" dirty="0"/>
              <a:t>për rishqyrtim duhet të përmbajë të dhënat në pajtim me formularin F02 dhe duhet të dorëzohet tek autoriteti përkatës kontraktues nëpërmjet sistemit të prokurimit elektronik, funksioni “ kërkesat për rishqyrtim” brenda afateve të mëposhtme: </a:t>
            </a:r>
            <a:endParaRPr lang="sq-AL" sz="2000" dirty="0" smtClean="0"/>
          </a:p>
          <a:p>
            <a:r>
              <a:rPr lang="sq-AL" sz="2000" dirty="0" smtClean="0"/>
              <a:t>a</a:t>
            </a:r>
            <a:r>
              <a:rPr lang="sq-AL" sz="2000" dirty="0"/>
              <a:t>) Kurdo që kërkesa për rishqyrtim ka të bëjë me njoftimin e kontratës ose me dokumentet e tenderit se paku pesë (5) ditë para afatit të fundit për dorëzim të ofertave. </a:t>
            </a:r>
            <a:endParaRPr lang="sq-AL" sz="2000" dirty="0" smtClean="0"/>
          </a:p>
          <a:p>
            <a:r>
              <a:rPr lang="sq-AL" sz="2000" dirty="0" smtClean="0"/>
              <a:t>Në </a:t>
            </a:r>
            <a:r>
              <a:rPr lang="sq-AL" sz="2000" dirty="0"/>
              <a:t>kalkulim të afateve kohore dita e dorëzimit të ofertave është dita (0). Ky afat nuk aplikohet në rastet kur AK bën zgjatje të afatit të fundit për dorëzim të ofertave pas vendimit për refuzim të kërkesës</a:t>
            </a:r>
          </a:p>
          <a:p>
            <a:pPr marL="0" indent="0">
              <a:buNone/>
            </a:pPr>
            <a:r>
              <a:rPr lang="sq-AL" sz="2000" dirty="0" smtClean="0"/>
              <a:t>     për </a:t>
            </a:r>
            <a:r>
              <a:rPr lang="sq-AL" sz="2000" dirty="0"/>
              <a:t>rishqyrtim sipas Nenit 63.1.1 të kësaj rregullore</a:t>
            </a:r>
            <a:r>
              <a:rPr lang="sq-AL" sz="2000" dirty="0" smtClean="0"/>
              <a:t>.</a:t>
            </a:r>
          </a:p>
          <a:p>
            <a:r>
              <a:rPr lang="sq-AL" sz="2000" dirty="0"/>
              <a:t>b) Kurdo që kërkesa për rishqyrtim ka të bëjë me vendimin për dhënie të një kontratë ose të </a:t>
            </a:r>
            <a:r>
              <a:rPr lang="sq-AL" sz="2000" dirty="0" smtClean="0"/>
              <a:t>një konkursi </a:t>
            </a:r>
            <a:r>
              <a:rPr lang="sq-AL" sz="2000" dirty="0"/>
              <a:t>të projektimit brenda afatit prej pesë (5) ditëve pas datës së publikimit të njoftimit</a:t>
            </a:r>
          </a:p>
          <a:p>
            <a:pPr marL="0" indent="0">
              <a:buNone/>
            </a:pPr>
            <a:endParaRPr lang="sq-AL" sz="2000" dirty="0"/>
          </a:p>
        </p:txBody>
      </p:sp>
      <p:sp>
        <p:nvSpPr>
          <p:cNvPr id="4" name="Footer Placeholder 3"/>
          <p:cNvSpPr>
            <a:spLocks noGrp="1"/>
          </p:cNvSpPr>
          <p:nvPr>
            <p:ph type="ftr" sz="quarter" idx="11"/>
          </p:nvPr>
        </p:nvSpPr>
        <p:spPr>
          <a:xfrm>
            <a:off x="2438400" y="6356350"/>
            <a:ext cx="41910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14</a:t>
            </a:fld>
            <a:endParaRPr lang="en-US" dirty="0"/>
          </a:p>
        </p:txBody>
      </p:sp>
    </p:spTree>
    <p:extLst>
      <p:ext uri="{BB962C8B-B14F-4D97-AF65-F5344CB8AC3E}">
        <p14:creationId xmlns:p14="http://schemas.microsoft.com/office/powerpoint/2010/main" val="1863438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r>
              <a:rPr lang="sq-AL" sz="2800" dirty="0"/>
              <a:t>Paraqitja e kërkesës për rishqyrtim dhe afatet kohore</a:t>
            </a:r>
          </a:p>
        </p:txBody>
      </p:sp>
      <p:sp>
        <p:nvSpPr>
          <p:cNvPr id="3" name="Content Placeholder 2"/>
          <p:cNvSpPr>
            <a:spLocks noGrp="1"/>
          </p:cNvSpPr>
          <p:nvPr>
            <p:ph idx="1"/>
          </p:nvPr>
        </p:nvSpPr>
        <p:spPr>
          <a:xfrm>
            <a:off x="0" y="914400"/>
            <a:ext cx="9144000" cy="5943600"/>
          </a:xfrm>
        </p:spPr>
        <p:txBody>
          <a:bodyPr/>
          <a:lstStyle/>
          <a:p>
            <a:r>
              <a:rPr lang="sq-AL" sz="2000" dirty="0" smtClean="0"/>
              <a:t>mbi </a:t>
            </a:r>
            <a:r>
              <a:rPr lang="sq-AL" sz="2000" dirty="0"/>
              <a:t>vendimin e AK (B58) ose njoftimit mbi rezultatet e konkursit të projektimit në sistem </a:t>
            </a:r>
            <a:r>
              <a:rPr lang="sq-AL" sz="2000" dirty="0" smtClean="0"/>
              <a:t>të prokurimit </a:t>
            </a:r>
            <a:r>
              <a:rPr lang="sq-AL" sz="2000" dirty="0"/>
              <a:t>elektronik. Në kalkulim të afateve kohore, dita e publikimit të Njoftimit </a:t>
            </a:r>
            <a:r>
              <a:rPr lang="sq-AL" sz="2000" dirty="0" smtClean="0"/>
              <a:t>mbi vendimit </a:t>
            </a:r>
            <a:r>
              <a:rPr lang="sq-AL" sz="2000" dirty="0"/>
              <a:t>të AK (B58) është dita (0).</a:t>
            </a:r>
          </a:p>
          <a:p>
            <a:r>
              <a:rPr lang="sq-AL" sz="2000" dirty="0"/>
              <a:t>c) Kurdo që kërkesa për rishqyrtim ka të bëjë me vendimin e AK për anulimin e procedurës </a:t>
            </a:r>
            <a:r>
              <a:rPr lang="sq-AL" sz="2000" dirty="0" smtClean="0"/>
              <a:t>së prokurimit</a:t>
            </a:r>
            <a:r>
              <a:rPr lang="sq-AL" sz="2000" dirty="0"/>
              <a:t>, brenda afatit prej pesë (5) ditëve pas datës së publikimit të njoftimit </a:t>
            </a:r>
            <a:r>
              <a:rPr lang="sq-AL" sz="2000" dirty="0" smtClean="0"/>
              <a:t>mbi vendimin </a:t>
            </a:r>
            <a:r>
              <a:rPr lang="sq-AL" sz="2000" dirty="0"/>
              <a:t>e AK (B58) për anulim të procedurës së prokurimit në sistem të prokurimit</a:t>
            </a:r>
          </a:p>
          <a:p>
            <a:pPr marL="0" indent="0">
              <a:buNone/>
            </a:pPr>
            <a:r>
              <a:rPr lang="sq-AL" sz="2000" dirty="0" smtClean="0"/>
              <a:t>     elektronik</a:t>
            </a:r>
            <a:r>
              <a:rPr lang="sq-AL" sz="2000" dirty="0"/>
              <a:t>. </a:t>
            </a:r>
            <a:r>
              <a:rPr lang="sq-AL" sz="2000" dirty="0" smtClean="0"/>
              <a:t> Në </a:t>
            </a:r>
            <a:r>
              <a:rPr lang="sq-AL" sz="2000" dirty="0"/>
              <a:t>kalkulim të afateve kohore, dita e publikimit të </a:t>
            </a:r>
            <a:endParaRPr lang="sq-AL" sz="2000" dirty="0" smtClean="0"/>
          </a:p>
          <a:p>
            <a:pPr marL="0" indent="0">
              <a:buNone/>
            </a:pPr>
            <a:r>
              <a:rPr lang="sq-AL" sz="2000" dirty="0"/>
              <a:t> </a:t>
            </a:r>
            <a:r>
              <a:rPr lang="sq-AL" sz="2000" dirty="0" smtClean="0"/>
              <a:t>     Njoftimit </a:t>
            </a:r>
            <a:r>
              <a:rPr lang="sq-AL" sz="2000" dirty="0"/>
              <a:t>mbi vendimit të AK është dita (0</a:t>
            </a:r>
            <a:r>
              <a:rPr lang="sq-AL" sz="2000" dirty="0" smtClean="0"/>
              <a:t>).</a:t>
            </a:r>
          </a:p>
          <a:p>
            <a:pPr>
              <a:buFont typeface="Arial" panose="020B0604020202020204" pitchFamily="34" charset="0"/>
              <a:buChar char="•"/>
            </a:pPr>
            <a:r>
              <a:rPr lang="sq-AL" sz="2000" dirty="0" smtClean="0"/>
              <a:t>Është </a:t>
            </a:r>
            <a:r>
              <a:rPr lang="sq-AL" sz="2000" dirty="0"/>
              <a:t>përgjegjësi e parashtruesit të kërkesës për rishqyrtim që kërkesa të përgatitet dhe dërgohet në autoritet kontraktues para skadimit të afatit të fundit për parashtrim të kërkesës për rishqyrtim. </a:t>
            </a:r>
            <a:endParaRPr lang="sq-AL" sz="2000" dirty="0" smtClean="0"/>
          </a:p>
          <a:p>
            <a:pPr>
              <a:buFont typeface="Arial" panose="020B0604020202020204" pitchFamily="34" charset="0"/>
              <a:buChar char="•"/>
            </a:pPr>
            <a:r>
              <a:rPr lang="sq-AL" sz="2000" dirty="0" smtClean="0"/>
              <a:t>Nëse </a:t>
            </a:r>
            <a:r>
              <a:rPr lang="sq-AL" sz="2000" dirty="0"/>
              <a:t>parashtruesi dështon të përgatitë dhe paraqesë kërkesën për rishqyrtim brenda afateve kohore për arsye të çfarëdo problemi teknik që ndodhë në dy (2) orët e fundit para skadimit të afatit të fundit për paraqitje të kërkesës për rishqyrtim, përgjegjësia e dështimit mbetet tek parashtruesi i kërkesës. </a:t>
            </a:r>
          </a:p>
          <a:p>
            <a:endParaRPr lang="sq-AL" sz="2000" dirty="0"/>
          </a:p>
        </p:txBody>
      </p:sp>
      <p:sp>
        <p:nvSpPr>
          <p:cNvPr id="4" name="Footer Placeholder 3"/>
          <p:cNvSpPr>
            <a:spLocks noGrp="1"/>
          </p:cNvSpPr>
          <p:nvPr>
            <p:ph type="ftr" sz="quarter" idx="11"/>
          </p:nvPr>
        </p:nvSpPr>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15</a:t>
            </a:fld>
            <a:endParaRPr lang="en-US"/>
          </a:p>
        </p:txBody>
      </p:sp>
    </p:spTree>
    <p:extLst>
      <p:ext uri="{BB962C8B-B14F-4D97-AF65-F5344CB8AC3E}">
        <p14:creationId xmlns:p14="http://schemas.microsoft.com/office/powerpoint/2010/main" val="345886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0" y="0"/>
            <a:ext cx="9144000" cy="91440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Kërkesë për Ri-shqyrtim</a:t>
            </a:r>
            <a:r>
              <a:rPr lang="en-US" sz="2800" b="1" dirty="0" smtClean="0">
                <a:solidFill>
                  <a:srgbClr val="002060"/>
                </a:solidFill>
                <a:latin typeface="Cambria" panose="02040503050406030204" pitchFamily="18" charset="0"/>
                <a:ea typeface="Cambria" panose="02040503050406030204" pitchFamily="18" charset="0"/>
              </a:rPr>
              <a:t> </a:t>
            </a:r>
            <a:br>
              <a:rPr lang="en-US" sz="2800" b="1" dirty="0" smtClean="0">
                <a:solidFill>
                  <a:srgbClr val="002060"/>
                </a:solidFill>
                <a:latin typeface="Cambria" panose="02040503050406030204" pitchFamily="18" charset="0"/>
                <a:ea typeface="Cambria" panose="02040503050406030204" pitchFamily="18" charset="0"/>
              </a:rPr>
            </a:b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685800"/>
            <a:ext cx="9036050" cy="5715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
            </a:pPr>
            <a:r>
              <a:rPr lang="sq-AL" sz="2000" dirty="0" smtClean="0">
                <a:latin typeface="Cambria" panose="02040503050406030204" pitchFamily="18" charset="0"/>
                <a:ea typeface="Cambria" panose="02040503050406030204" pitchFamily="18" charset="0"/>
              </a:rPr>
              <a:t>AK, respektivisht ZPP, do ta shqyrtojë kërkesën brenda </a:t>
            </a:r>
            <a:r>
              <a:rPr lang="sq-AL" sz="2000" b="1" dirty="0" smtClean="0">
                <a:latin typeface="Cambria" panose="02040503050406030204" pitchFamily="18" charset="0"/>
                <a:ea typeface="Cambria" panose="02040503050406030204" pitchFamily="18" charset="0"/>
              </a:rPr>
              <a:t>tre (3) ditë pune </a:t>
            </a:r>
            <a:r>
              <a:rPr lang="sq-AL" sz="2000" dirty="0" smtClean="0">
                <a:latin typeface="Cambria" panose="02040503050406030204" pitchFamily="18" charset="0"/>
                <a:ea typeface="Cambria" panose="02040503050406030204" pitchFamily="18" charset="0"/>
              </a:rPr>
              <a:t>nga data e dorëzimit të aplikimit;</a:t>
            </a:r>
          </a:p>
          <a:p>
            <a:pPr>
              <a:buFont typeface="Wingdings" pitchFamily="2" charset="2"/>
              <a:buChar char="§"/>
            </a:pPr>
            <a:r>
              <a:rPr lang="sq-AL" sz="2000" dirty="0" smtClean="0">
                <a:latin typeface="Cambria" panose="02040503050406030204" pitchFamily="18" charset="0"/>
                <a:ea typeface="Cambria" panose="02040503050406030204" pitchFamily="18" charset="0"/>
              </a:rPr>
              <a:t>Kërkesa për rishqyrtim duhet të përmbajë </a:t>
            </a:r>
            <a:r>
              <a:rPr lang="sq-AL" sz="2000" b="1" dirty="0" smtClean="0">
                <a:latin typeface="Cambria" panose="02040503050406030204" pitchFamily="18" charset="0"/>
                <a:ea typeface="Cambria" panose="02040503050406030204" pitchFamily="18" charset="0"/>
              </a:rPr>
              <a:t>elementet e theksuara në nenin 5 të rregullave;</a:t>
            </a:r>
          </a:p>
          <a:p>
            <a:r>
              <a:rPr lang="sq-AL" sz="1400" dirty="0"/>
              <a:t>Kërkesa për rishqyrtim duhet të përmbajë:</a:t>
            </a:r>
          </a:p>
          <a:p>
            <a:pPr lvl="1"/>
            <a:r>
              <a:rPr lang="sq-AL" sz="1400" dirty="0"/>
              <a:t>emrin, adresën postare, adresën elektronike, dhe informatat e kontaktit të parashtruesit të ankesës;</a:t>
            </a:r>
          </a:p>
          <a:p>
            <a:pPr lvl="1"/>
            <a:r>
              <a:rPr lang="sq-AL" sz="1400" dirty="0"/>
              <a:t>emrin e autoritetit kontraktues në fjalë;</a:t>
            </a:r>
          </a:p>
          <a:p>
            <a:pPr lvl="1"/>
            <a:r>
              <a:rPr lang="sq-AL" sz="1400" dirty="0"/>
              <a:t>bën një përshkrim specifik të  arsyeshëm te aktivitetit të prokurimit në fjalë;</a:t>
            </a:r>
          </a:p>
          <a:p>
            <a:pPr lvl="1"/>
            <a:r>
              <a:rPr lang="sq-AL" sz="1400" dirty="0"/>
              <a:t>bashkëngjitur një kopje të njoftimit të kontratës në </a:t>
            </a:r>
            <a:r>
              <a:rPr lang="sq-AL" sz="1400" dirty="0" smtClean="0"/>
              <a:t>fjalë, </a:t>
            </a:r>
            <a:r>
              <a:rPr lang="sq-AL" sz="1400" dirty="0"/>
              <a:t>nëse një e tillë është nxjerrë apo publikuar;</a:t>
            </a:r>
          </a:p>
          <a:p>
            <a:pPr lvl="1"/>
            <a:r>
              <a:rPr lang="sq-AL" sz="1400" dirty="0"/>
              <a:t>Demonstron se parashtruesi i ankesës kualifikohet si një “palë e interesuar,” sikurse përkufizohet nën nenin 4 të ligjit;</a:t>
            </a:r>
          </a:p>
          <a:p>
            <a:pPr lvl="1"/>
            <a:r>
              <a:rPr lang="sq-AL" sz="1400" dirty="0" smtClean="0"/>
              <a:t>Specifikon </a:t>
            </a:r>
            <a:r>
              <a:rPr lang="sq-AL" sz="1400" dirty="0"/>
              <a:t>dispozitën apo dispozitat e LPP-së që pretendohet se janë shkelur;  </a:t>
            </a:r>
            <a:r>
              <a:rPr lang="sq-AL" sz="1400" dirty="0" err="1" smtClean="0"/>
              <a:t>etj</a:t>
            </a:r>
            <a:r>
              <a:rPr lang="sq-AL" sz="1400" dirty="0" smtClean="0"/>
              <a:t> .</a:t>
            </a:r>
            <a:endParaRPr lang="sq-AL" sz="1100" b="1" dirty="0" smtClean="0">
              <a:latin typeface="Cambria" panose="02040503050406030204" pitchFamily="18" charset="0"/>
              <a:ea typeface="Cambria" panose="02040503050406030204" pitchFamily="18" charset="0"/>
            </a:endParaRPr>
          </a:p>
          <a:p>
            <a:pPr>
              <a:buFont typeface="Wingdings" pitchFamily="2" charset="2"/>
              <a:buChar char="§"/>
            </a:pPr>
            <a:r>
              <a:rPr lang="sq-AL" sz="2000" dirty="0" smtClean="0">
                <a:latin typeface="Cambria" panose="02040503050406030204" pitchFamily="18" charset="0"/>
                <a:ea typeface="Cambria" panose="02040503050406030204" pitchFamily="18" charset="0"/>
              </a:rPr>
              <a:t>Nëse në një ankese të dorëzuar mungon ndonjëri nga elementet e p</a:t>
            </a:r>
            <a:r>
              <a:rPr lang="sq-AL" sz="2000" b="1" dirty="0" smtClean="0">
                <a:latin typeface="Cambria" panose="02040503050406030204" pitchFamily="18" charset="0"/>
                <a:ea typeface="Cambria" panose="02040503050406030204" pitchFamily="18" charset="0"/>
              </a:rPr>
              <a:t>ë</a:t>
            </a:r>
            <a:r>
              <a:rPr lang="sq-AL" sz="2000" dirty="0" smtClean="0">
                <a:latin typeface="Cambria" panose="02040503050406030204" pitchFamily="18" charset="0"/>
                <a:ea typeface="Cambria" panose="02040503050406030204" pitchFamily="18" charset="0"/>
              </a:rPr>
              <a:t>rmendura , </a:t>
            </a:r>
            <a:r>
              <a:rPr lang="sq-AL" sz="2000" dirty="0" err="1" smtClean="0">
                <a:latin typeface="Cambria" panose="02040503050406030204" pitchFamily="18" charset="0"/>
                <a:ea typeface="Cambria" panose="02040503050406030204" pitchFamily="18" charset="0"/>
              </a:rPr>
              <a:t>atëhere</a:t>
            </a:r>
            <a:r>
              <a:rPr lang="sq-AL" sz="2000" dirty="0" smtClean="0">
                <a:latin typeface="Cambria" panose="02040503050406030204" pitchFamily="18" charset="0"/>
                <a:ea typeface="Cambria" panose="02040503050406030204" pitchFamily="18" charset="0"/>
              </a:rPr>
              <a:t> ZPP do të kërkojë nga </a:t>
            </a:r>
            <a:r>
              <a:rPr lang="sq-AL" sz="2000" b="1" dirty="0" err="1" smtClean="0">
                <a:latin typeface="Cambria" panose="02040503050406030204" pitchFamily="18" charset="0"/>
                <a:ea typeface="Cambria" panose="02040503050406030204" pitchFamily="18" charset="0"/>
              </a:rPr>
              <a:t>aplikuesi</a:t>
            </a:r>
            <a:r>
              <a:rPr lang="sq-AL" sz="2000" b="1" dirty="0" smtClean="0">
                <a:latin typeface="Cambria" panose="02040503050406030204" pitchFamily="18" charset="0"/>
                <a:ea typeface="Cambria" panose="02040503050406030204" pitchFamily="18" charset="0"/>
              </a:rPr>
              <a:t> që të plotësoj kërkesën e tij brenda një periudhe jo më të gjatë se dy (2) ditë nga marrja e kërkesës;</a:t>
            </a:r>
          </a:p>
          <a:p>
            <a:pPr>
              <a:buFont typeface="Wingdings" pitchFamily="2" charset="2"/>
              <a:buChar char="§"/>
            </a:pPr>
            <a:r>
              <a:rPr lang="sq-AL" sz="2000" dirty="0"/>
              <a:t>Nëse parashtruesi i kërkesës nuk vepron sipas kërkesës së lartpërmendur, kërkesa për </a:t>
            </a:r>
            <a:r>
              <a:rPr lang="sq-AL" sz="2000" dirty="0" smtClean="0"/>
              <a:t>ri-shikim </a:t>
            </a:r>
            <a:r>
              <a:rPr lang="sq-AL" sz="2000" dirty="0"/>
              <a:t>do të refuzohen si e paplotë</a:t>
            </a:r>
            <a:r>
              <a:rPr lang="sq-AL" sz="2000" dirty="0" smtClean="0"/>
              <a:t>.</a:t>
            </a:r>
            <a:endParaRPr lang="sq-AL" sz="2000" b="1"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r>
              <a:rPr lang="en-US" sz="2000" dirty="0" smtClean="0">
                <a:latin typeface="Cambria" panose="02040503050406030204" pitchFamily="18" charset="0"/>
                <a:ea typeface="Cambria" panose="02040503050406030204" pitchFamily="18" charset="0"/>
              </a:rPr>
              <a:t>.</a:t>
            </a:r>
          </a:p>
          <a:p>
            <a:pPr>
              <a:buFont typeface="Wingdings" charset="0"/>
              <a:buChar char="§"/>
            </a:pPr>
            <a:endParaRPr lang="en-US" sz="2000" dirty="0" smtClean="0">
              <a:latin typeface="Cambria" panose="02040503050406030204" pitchFamily="18" charset="0"/>
              <a:ea typeface="Cambria" panose="02040503050406030204" pitchFamily="18" charset="0"/>
            </a:endParaRPr>
          </a:p>
          <a:p>
            <a:pPr>
              <a:buFont typeface="Wingdings" charset="0"/>
              <a:buChar char="§"/>
            </a:pPr>
            <a:endParaRPr lang="en-US" sz="2000" b="1" u="sng"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None/>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16</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t>Pezullimi i aktivitetit te prokurimit</a:t>
            </a:r>
            <a:r>
              <a:rPr lang="sq-AL" sz="2800" dirty="0"/>
              <a:t/>
            </a:r>
            <a:br>
              <a:rPr lang="sq-AL" sz="2800" dirty="0"/>
            </a:br>
            <a:endParaRPr lang="sq-AL" sz="2800" dirty="0"/>
          </a:p>
        </p:txBody>
      </p:sp>
      <p:sp>
        <p:nvSpPr>
          <p:cNvPr id="3" name="Content Placeholder 2"/>
          <p:cNvSpPr>
            <a:spLocks noGrp="1"/>
          </p:cNvSpPr>
          <p:nvPr>
            <p:ph idx="1"/>
          </p:nvPr>
        </p:nvSpPr>
        <p:spPr>
          <a:xfrm>
            <a:off x="0" y="914400"/>
            <a:ext cx="9144000" cy="5943600"/>
          </a:xfrm>
        </p:spPr>
        <p:txBody>
          <a:bodyPr/>
          <a:lstStyle/>
          <a:p>
            <a:r>
              <a:rPr lang="sq-AL" sz="1800" dirty="0"/>
              <a:t>Parashtrimi i kërkesës për rishqyrtim automatikisht pezullon procedurën e prokurimit dhe në ketë rast Autoriteti Kontraktues, respektivisht Zyrtari Përgjegjës i Prokurimit, duhet të njoftoj me shkrim të gjitha palët lidhur me pezullimin e procedurës se prokurimit në fjale</a:t>
            </a:r>
            <a:r>
              <a:rPr lang="sq-AL" sz="1800" dirty="0" smtClean="0"/>
              <a:t>.</a:t>
            </a:r>
          </a:p>
          <a:p>
            <a:r>
              <a:rPr lang="sq-AL" sz="1800" dirty="0" smtClean="0"/>
              <a:t>Kurdo </a:t>
            </a:r>
            <a:r>
              <a:rPr lang="sq-AL" sz="1800" dirty="0"/>
              <a:t>që pezullimi i përmendur ndërlidhet me vendimin e AK për </a:t>
            </a:r>
            <a:r>
              <a:rPr lang="sq-AL" sz="1800" dirty="0" err="1"/>
              <a:t>dhenie</a:t>
            </a:r>
            <a:r>
              <a:rPr lang="sq-AL" sz="1800" dirty="0"/>
              <a:t> të kontratës, pezullimi i tillë nuk do të përfundojë para skadimit të një periudhe prej të paktën 10 ditë kalendarike nga data e publikimit të vendimit të AK</a:t>
            </a:r>
            <a:r>
              <a:rPr lang="sq-AL" sz="1800" dirty="0" smtClean="0"/>
              <a:t>.</a:t>
            </a:r>
          </a:p>
          <a:p>
            <a:r>
              <a:rPr lang="sq-AL" sz="1800" dirty="0" smtClean="0"/>
              <a:t>Kurdo </a:t>
            </a:r>
            <a:r>
              <a:rPr lang="sq-AL" sz="1800" dirty="0"/>
              <a:t>që pezullimi i përmendur ndërlidhet me njoftimet për kontratë, dokumentet e tenderit, pezullimi përfundon duke respektuar kërkesën sipas Nenit 63.1.1 (b) të kësaj rregullore</a:t>
            </a:r>
            <a:r>
              <a:rPr lang="sq-AL" sz="1800" dirty="0" smtClean="0"/>
              <a:t>.</a:t>
            </a:r>
          </a:p>
          <a:p>
            <a:r>
              <a:rPr lang="sq-AL" sz="1800" dirty="0" smtClean="0"/>
              <a:t>Nëse </a:t>
            </a:r>
            <a:r>
              <a:rPr lang="sq-AL" sz="1800" dirty="0"/>
              <a:t>mungon ndonjë nga elementet e përmendura nën nenin 60.2 të kësaj rregullore, Autoriteti Kontraktues, respektivisht Zyrtari Përgjegjës i Prokurimit, do të kërkojë nga </a:t>
            </a:r>
            <a:r>
              <a:rPr lang="sq-AL" sz="1800" dirty="0" err="1"/>
              <a:t>aplikuesi</a:t>
            </a:r>
            <a:r>
              <a:rPr lang="sq-AL" sz="1800" dirty="0"/>
              <a:t> që të plotësoj kërkesën e tij brenda një periudhe jo më të gjatë se dy (2) ditë nga marrja e kërkesës</a:t>
            </a:r>
            <a:r>
              <a:rPr lang="sq-AL" sz="1800" dirty="0" smtClean="0"/>
              <a:t>.</a:t>
            </a:r>
          </a:p>
          <a:p>
            <a:r>
              <a:rPr lang="sq-AL" sz="1800" dirty="0" smtClean="0"/>
              <a:t>Nëse </a:t>
            </a:r>
            <a:r>
              <a:rPr lang="sq-AL" sz="1800" dirty="0"/>
              <a:t>parashtruesi i kërkesës nuk vepron sipas kërkesës së lartpërmendur, kërkesa për rishqyrtim do të refuzohen si e paplotë. </a:t>
            </a:r>
            <a:endParaRPr lang="sq-AL" sz="1800" dirty="0" smtClean="0"/>
          </a:p>
        </p:txBody>
      </p:sp>
      <p:sp>
        <p:nvSpPr>
          <p:cNvPr id="4" name="Footer Placeholder 3"/>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17</a:t>
            </a:fld>
            <a:endParaRPr lang="en-US"/>
          </a:p>
        </p:txBody>
      </p:sp>
    </p:spTree>
    <p:extLst>
      <p:ext uri="{BB962C8B-B14F-4D97-AF65-F5344CB8AC3E}">
        <p14:creationId xmlns:p14="http://schemas.microsoft.com/office/powerpoint/2010/main" val="451435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a:t>Pezullimi i aktivitetit te prokurimit</a:t>
            </a:r>
            <a:endParaRPr lang="sq-AL" sz="2800" dirty="0"/>
          </a:p>
        </p:txBody>
      </p:sp>
      <p:sp>
        <p:nvSpPr>
          <p:cNvPr id="3" name="Content Placeholder 2"/>
          <p:cNvSpPr>
            <a:spLocks noGrp="1"/>
          </p:cNvSpPr>
          <p:nvPr>
            <p:ph idx="1"/>
          </p:nvPr>
        </p:nvSpPr>
        <p:spPr>
          <a:xfrm>
            <a:off x="0" y="1600200"/>
            <a:ext cx="9144000" cy="4525963"/>
          </a:xfrm>
        </p:spPr>
        <p:txBody>
          <a:bodyPr/>
          <a:lstStyle/>
          <a:p>
            <a:r>
              <a:rPr lang="sq-AL" sz="2400" dirty="0"/>
              <a:t>Autoriteti Kontraktues, respektivisht Zyrtari Përgjegjës i Prokurimit, do ta shqyrtojë kërkesën brenda tre (3) ditë pune nga data e parashtrimit të kërkesës, kur është e zbatueshme, nga data e marrjes së informatave shtesë dhe dokumenteve të parashikuara në nenin 60.2 të kësaj rregullore</a:t>
            </a:r>
            <a:r>
              <a:rPr lang="sq-AL" sz="2400" dirty="0" smtClean="0"/>
              <a:t>.</a:t>
            </a:r>
          </a:p>
          <a:p>
            <a:r>
              <a:rPr lang="sq-AL" sz="2400" dirty="0" smtClean="0"/>
              <a:t>Ky </a:t>
            </a:r>
            <a:r>
              <a:rPr lang="sq-AL" sz="2400" dirty="0"/>
              <a:t>afat, në raste specifike të justifikuara mund të zgjatet për jo më shumë se tre (3) ditë shtesë, dhe ankuesi do të informohet për këtë. </a:t>
            </a:r>
          </a:p>
          <a:p>
            <a:endParaRPr lang="sq-AL" sz="2400" dirty="0"/>
          </a:p>
        </p:txBody>
      </p:sp>
      <p:sp>
        <p:nvSpPr>
          <p:cNvPr id="4" name="Footer Placeholder 3"/>
          <p:cNvSpPr>
            <a:spLocks noGrp="1"/>
          </p:cNvSpPr>
          <p:nvPr>
            <p:ph type="ftr" sz="quarter" idx="11"/>
          </p:nvPr>
        </p:nvSpPr>
        <p:spPr/>
        <p:txBody>
          <a:bodyPr/>
          <a:lstStyle/>
          <a:p>
            <a:r>
              <a:rPr lang="en-US" smtClean="0"/>
              <a:t>Departamenti per Trajnime </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1135730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0413"/>
          </a:xfrm>
        </p:spPr>
        <p:txBody>
          <a:bodyPr/>
          <a:lstStyle/>
          <a:p>
            <a:r>
              <a:rPr lang="sq-AL" sz="2800" b="1" dirty="0" smtClean="0"/>
              <a:t>Refuzimi </a:t>
            </a:r>
            <a:r>
              <a:rPr lang="sq-AL" sz="2800" b="1" dirty="0"/>
              <a:t>i një kërkese për shqyrtim</a:t>
            </a:r>
            <a:r>
              <a:rPr lang="sq-AL" sz="2800" dirty="0"/>
              <a:t/>
            </a:r>
            <a:br>
              <a:rPr lang="sq-AL" sz="2800" dirty="0"/>
            </a:b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90600"/>
            <a:ext cx="9144000" cy="5365750"/>
          </a:xfrm>
        </p:spPr>
        <p:txBody>
          <a:bodyPr/>
          <a:lstStyle/>
          <a:p>
            <a:pPr lvl="0">
              <a:buFont typeface="Wingdings" pitchFamily="2" charset="2"/>
              <a:buChar char="§"/>
            </a:pPr>
            <a:r>
              <a:rPr lang="sq-AL" sz="2000" dirty="0" smtClean="0"/>
              <a:t>Autoriteti </a:t>
            </a:r>
            <a:r>
              <a:rPr lang="sq-AL" sz="2000" dirty="0"/>
              <a:t>Kontraktues, respektivisht Zyrtari Përgjegjës i Prokurimit, do ta refuzojë një kërkesë për rishqyrtim kur: </a:t>
            </a:r>
            <a:endParaRPr lang="sq-AL" sz="2000" dirty="0" smtClean="0"/>
          </a:p>
          <a:p>
            <a:pPr marL="457200" lvl="0" indent="-457200">
              <a:buAutoNum type="alphaLcParenR"/>
            </a:pPr>
            <a:r>
              <a:rPr lang="sq-AL" sz="2000" dirty="0" smtClean="0"/>
              <a:t>kërkesa </a:t>
            </a:r>
            <a:r>
              <a:rPr lang="sq-AL" sz="2000" dirty="0"/>
              <a:t>nuk dorëzohet brenda afateve kohore të përcaktuara në nenin 60.1 të kësaj rregullore</a:t>
            </a:r>
            <a:r>
              <a:rPr lang="sq-AL" sz="2000" dirty="0" smtClean="0"/>
              <a:t>.</a:t>
            </a:r>
          </a:p>
          <a:p>
            <a:pPr marL="457200" lvl="0" indent="-457200">
              <a:buAutoNum type="alphaLcParenR"/>
            </a:pPr>
            <a:r>
              <a:rPr lang="sq-AL" sz="2000" dirty="0" smtClean="0"/>
              <a:t>kërkesa </a:t>
            </a:r>
            <a:r>
              <a:rPr lang="sq-AL" sz="2000" dirty="0"/>
              <a:t>nuk është paraqitur kundër një njoftimi ose vendimi siç referohet në nenin 59.1 të kësaj rregullore; </a:t>
            </a:r>
            <a:endParaRPr lang="sq-AL" sz="2000" dirty="0" smtClean="0"/>
          </a:p>
          <a:p>
            <a:pPr marL="457200" lvl="0" indent="-457200">
              <a:buAutoNum type="alphaLcParenR"/>
            </a:pPr>
            <a:r>
              <a:rPr lang="sq-AL" sz="2000" dirty="0" smtClean="0"/>
              <a:t>kërkesa </a:t>
            </a:r>
            <a:r>
              <a:rPr lang="sq-AL" sz="2000" dirty="0"/>
              <a:t>nuk përputhet me kërkesat e përmendura në nenin 60.1 dhe nenin 60.2 të kësaj rregullore</a:t>
            </a:r>
            <a:r>
              <a:rPr lang="sq-AL" sz="2000" dirty="0" smtClean="0"/>
              <a:t>;</a:t>
            </a:r>
          </a:p>
          <a:p>
            <a:pPr marL="457200" lvl="0" indent="-457200">
              <a:buAutoNum type="alphaLcParenR"/>
            </a:pPr>
            <a:r>
              <a:rPr lang="sq-AL" sz="2000" dirty="0" smtClean="0"/>
              <a:t>pretendimet </a:t>
            </a:r>
            <a:r>
              <a:rPr lang="sq-AL" sz="2000" dirty="0"/>
              <a:t>e parashtruara në kërkesën për rishqyrtim janë të pabazuara.</a:t>
            </a:r>
            <a:endParaRPr lang="sq-AL" sz="2000" dirty="0" smtClean="0">
              <a:latin typeface="Cambria" panose="02040503050406030204" pitchFamily="18" charset="0"/>
              <a:ea typeface="Cambria" panose="02040503050406030204" pitchFamily="18" charset="0"/>
            </a:endParaRPr>
          </a:p>
          <a:p>
            <a:pPr lvl="0">
              <a:buFont typeface="Wingdings" pitchFamily="2" charset="2"/>
              <a:buChar char="§"/>
            </a:pPr>
            <a:r>
              <a:rPr lang="sq-AL" sz="2000" dirty="0"/>
              <a:t>Vendimi mbi refuzimin do të arsyetohet dhe do të publikohet në sistem të prokurimit elektronik nga Zyrtari Përgjegjës i prokurimit. </a:t>
            </a:r>
            <a:endParaRPr lang="sq-AL" sz="2000" dirty="0" smtClean="0"/>
          </a:p>
          <a:p>
            <a:pPr lvl="0">
              <a:buFont typeface="Wingdings" pitchFamily="2" charset="2"/>
              <a:buChar char="§"/>
            </a:pPr>
            <a:r>
              <a:rPr lang="sq-AL" sz="2000" dirty="0" smtClean="0"/>
              <a:t>Në </a:t>
            </a:r>
            <a:r>
              <a:rPr lang="sq-AL" sz="2000" dirty="0"/>
              <a:t>rast të tërheqjes së kërkesës për rishqyrtim nga ana e ankuesit, Autoriteti Kontraktues, respektivisht Zyrtari Përgjegjës i Prokurimit, ka autoritetin të ndërpres procedurën e mëtejshme të rishqyrtimit ose të vazhdoj shqyrtimin e pretendimeve të parashtruara në kërkesën për rishqyrtim.</a:t>
            </a:r>
            <a:endParaRPr lang="en-US" sz="2000"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19</a:t>
            </a:fld>
            <a:endParaRPr lang="en-US"/>
          </a:p>
        </p:txBody>
      </p:sp>
      <p:sp>
        <p:nvSpPr>
          <p:cNvPr id="6" name="Footer Placeholder 5"/>
          <p:cNvSpPr>
            <a:spLocks noGrp="1"/>
          </p:cNvSpPr>
          <p:nvPr>
            <p:ph type="ftr" sz="quarter" idx="11"/>
          </p:nvPr>
        </p:nvSpPr>
        <p:spPr>
          <a:xfrm>
            <a:off x="2057400" y="6356350"/>
            <a:ext cx="3962400" cy="365125"/>
          </a:xfrm>
        </p:spPr>
        <p:txBody>
          <a:bodyPr/>
          <a:lstStyle/>
          <a:p>
            <a:r>
              <a:rPr lang="en-US" dirty="0" err="1" smtClean="0"/>
              <a:t>Departamenti</a:t>
            </a:r>
            <a:r>
              <a:rPr lang="en-US" dirty="0" smtClean="0"/>
              <a:t> per Trajnime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Përmbledhja e trajnimit</a:t>
            </a:r>
            <a:endParaRPr lang="en-US"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295400"/>
            <a:ext cx="8229600" cy="4830763"/>
          </a:xfrm>
        </p:spPr>
        <p:txBody>
          <a:bodyPr/>
          <a:lstStyle/>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Objektivat e këtij moduli janë që të eksplorojmë, shpjegojmë dhe kuptojmë:</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Mjetet juridike të pranishme  për </a:t>
            </a:r>
            <a:r>
              <a:rPr lang="sq-AL" sz="2000" dirty="0" err="1" smtClean="0">
                <a:latin typeface="Cambria" panose="02040503050406030204" pitchFamily="18" charset="0"/>
                <a:ea typeface="Cambria" panose="02040503050406030204" pitchFamily="18" charset="0"/>
              </a:rPr>
              <a:t>ankimim</a:t>
            </a:r>
            <a:r>
              <a:rPr lang="sq-AL" sz="2000" dirty="0" smtClean="0">
                <a:latin typeface="Cambria" panose="02040503050406030204" pitchFamily="18" charset="0"/>
                <a:ea typeface="Cambria" panose="02040503050406030204" pitchFamily="18" charset="0"/>
              </a:rPr>
              <a:t> me ligjin e BE-së dhe me ligjin e Kosovës.</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a:latin typeface="Cambria" panose="02040503050406030204" pitchFamily="18" charset="0"/>
                <a:ea typeface="Cambria" panose="02040503050406030204" pitchFamily="18" charset="0"/>
              </a:rPr>
              <a:t>E drejta për përdorimin e mjete</a:t>
            </a:r>
            <a:r>
              <a:rPr lang="en-US" sz="2000" dirty="0" err="1">
                <a:latin typeface="Cambria" panose="02040503050406030204" pitchFamily="18" charset="0"/>
                <a:ea typeface="Cambria" panose="02040503050406030204" pitchFamily="18" charset="0"/>
              </a:rPr>
              <a:t>ve</a:t>
            </a:r>
            <a:r>
              <a:rPr lang="en-US" sz="2000" dirty="0">
                <a:latin typeface="Cambria" panose="02040503050406030204" pitchFamily="18" charset="0"/>
                <a:ea typeface="Cambria" panose="02040503050406030204" pitchFamily="18" charset="0"/>
              </a:rPr>
              <a:t> </a:t>
            </a:r>
            <a:r>
              <a:rPr lang="sq-AL" sz="2000" dirty="0">
                <a:latin typeface="Cambria" panose="02040503050406030204" pitchFamily="18" charset="0"/>
                <a:ea typeface="Cambria" panose="02040503050406030204" pitchFamily="18" charset="0"/>
              </a:rPr>
              <a:t> juridike </a:t>
            </a:r>
            <a:r>
              <a:rPr lang="sq-AL" sz="2000" dirty="0" smtClean="0">
                <a:latin typeface="Cambria" panose="02040503050406030204" pitchFamily="18" charset="0"/>
                <a:ea typeface="Cambria" panose="02040503050406030204" pitchFamily="18" charset="0"/>
              </a:rPr>
              <a:t> nga Operatoret Ekonomik në nivel të Autoriteteve Kontraktuese .</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a:latin typeface="Cambria" panose="02040503050406030204" pitchFamily="18" charset="0"/>
                <a:ea typeface="Cambria" panose="02040503050406030204" pitchFamily="18" charset="0"/>
              </a:rPr>
              <a:t>Kujt mund ti mohohet mundësia për të paraqitur </a:t>
            </a:r>
            <a:r>
              <a:rPr lang="sq-AL" sz="2000" dirty="0" smtClean="0">
                <a:latin typeface="Cambria" panose="02040503050406030204" pitchFamily="18" charset="0"/>
                <a:ea typeface="Cambria" panose="02040503050406030204" pitchFamily="18" charset="0"/>
              </a:rPr>
              <a:t>Ankesë. </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Afatet kohore për </a:t>
            </a:r>
            <a:r>
              <a:rPr lang="sq-AL" sz="2000" dirty="0" err="1" smtClean="0">
                <a:latin typeface="Cambria" panose="02040503050406030204" pitchFamily="18" charset="0"/>
                <a:ea typeface="Cambria" panose="02040503050406030204" pitchFamily="18" charset="0"/>
              </a:rPr>
              <a:t>ankimim</a:t>
            </a:r>
            <a:r>
              <a:rPr lang="sq-AL" sz="2000" dirty="0" smtClean="0">
                <a:latin typeface="Cambria" panose="02040503050406030204" pitchFamily="18" charset="0"/>
                <a:ea typeface="Cambria" panose="02040503050406030204" pitchFamily="18" charset="0"/>
              </a:rPr>
              <a:t>  në AK – OSHP </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a:latin typeface="Cambria" panose="02040503050406030204" pitchFamily="18" charset="0"/>
                <a:ea typeface="Cambria" panose="02040503050406030204" pitchFamily="18" charset="0"/>
              </a:rPr>
              <a:t>Zgjidhja preliminare e mosmarrëveshjeve </a:t>
            </a:r>
            <a:r>
              <a:rPr lang="sq-AL" sz="2000" dirty="0" smtClean="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 Neni 108A </a:t>
            </a:r>
            <a:endParaRPr lang="sq-AL"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Shqyrtimi i Ankesave dhe funksionimi i OSHP </a:t>
            </a:r>
          </a:p>
          <a:p>
            <a:pPr marL="0" lvl="0" indent="0">
              <a:buNone/>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a:t>
            </a:fld>
            <a:endParaRPr lang="en-US"/>
          </a:p>
        </p:txBody>
      </p:sp>
      <p:sp>
        <p:nvSpPr>
          <p:cNvPr id="6" name="Footer Placeholder 5"/>
          <p:cNvSpPr>
            <a:spLocks noGrp="1"/>
          </p:cNvSpPr>
          <p:nvPr>
            <p:ph type="ftr" sz="quarter" idx="11"/>
          </p:nvPr>
        </p:nvSpPr>
        <p:spPr>
          <a:xfrm>
            <a:off x="1143000" y="6356350"/>
            <a:ext cx="48768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22325"/>
          </a:xfrm>
        </p:spPr>
        <p:txBody>
          <a:bodyPr/>
          <a:lstStyle/>
          <a:p>
            <a:r>
              <a:rPr lang="sq-AL" sz="2800" b="1" dirty="0" smtClean="0">
                <a:solidFill>
                  <a:srgbClr val="002060"/>
                </a:solidFill>
                <a:latin typeface="Cambria" panose="02040503050406030204" pitchFamily="18" charset="0"/>
                <a:ea typeface="Cambria" panose="02040503050406030204" pitchFamily="18" charset="0"/>
              </a:rPr>
              <a:t>Vendimet e AK – për shqyrtim te kërkesave </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762000"/>
            <a:ext cx="9144000" cy="5715000"/>
          </a:xfrm>
        </p:spPr>
        <p:txBody>
          <a:bodyPr/>
          <a:lstStyle/>
          <a:p>
            <a:pPr lvl="0"/>
            <a:r>
              <a:rPr lang="sq-AL" sz="2000" dirty="0"/>
              <a:t>Autoriteti kontraktues, respektivisht Zyrtari Përgjegjës i Prokurimit, me anë të një vendimi, mund: </a:t>
            </a:r>
            <a:endParaRPr lang="sq-AL" sz="2000" dirty="0" smtClean="0"/>
          </a:p>
          <a:p>
            <a:pPr marL="0" lvl="0" indent="0">
              <a:buNone/>
            </a:pPr>
            <a:r>
              <a:rPr lang="sq-AL" sz="2000" b="1" dirty="0" smtClean="0"/>
              <a:t>Të </a:t>
            </a:r>
            <a:r>
              <a:rPr lang="sq-AL" sz="2000" b="1" dirty="0"/>
              <a:t>refuzojë kërkesën për shqyrtim sipas Nenit 62 të kësaj rregullore</a:t>
            </a:r>
            <a:r>
              <a:rPr lang="sq-AL" sz="2000" dirty="0"/>
              <a:t>; </a:t>
            </a:r>
            <a:endParaRPr lang="sq-AL" sz="2000" dirty="0" smtClean="0"/>
          </a:p>
          <a:p>
            <a:pPr marL="457200" lvl="0" indent="-457200">
              <a:buAutoNum type="alphaLcPeriod"/>
            </a:pPr>
            <a:r>
              <a:rPr lang="sq-AL" sz="2000" dirty="0" smtClean="0"/>
              <a:t>Kurdo </a:t>
            </a:r>
            <a:r>
              <a:rPr lang="sq-AL" sz="2000" dirty="0"/>
              <a:t>që refuzimi i kërkesës ndërlidhet me vendimin për dhënie ose shpërblim të një kontrate, Autoriteti Kontraktues, për nënshkrim të kontratës, duhet të pres se paku 10 ditë kalendarike me efekt nga dita pas datës në të cilën autoriteti kontraktues ka marr një vendim</a:t>
            </a:r>
            <a:r>
              <a:rPr lang="sq-AL" sz="2000" dirty="0" smtClean="0"/>
              <a:t>.</a:t>
            </a:r>
          </a:p>
          <a:p>
            <a:pPr marL="457200" lvl="0" indent="-457200">
              <a:buAutoNum type="alphaLcPeriod"/>
            </a:pPr>
            <a:r>
              <a:rPr lang="sq-AL" sz="2000" dirty="0" smtClean="0"/>
              <a:t>Kurdo </a:t>
            </a:r>
            <a:r>
              <a:rPr lang="sq-AL" sz="2000" dirty="0"/>
              <a:t>që refuzimi i kërkesës ndërlidhet me njoftimet për kontratë, dokumentet e tenderit, Autoriteti kontraktues vazhdon më tutje me aktivitetin e prokurimit duke vlerësuar dhe konsideruar arsyet e refuzimit dhe rrethanat në të cilat ndodhet aktiviteti i prokurimit.</a:t>
            </a:r>
            <a:endParaRPr lang="sq-AL" sz="2000" dirty="0" smtClean="0">
              <a:latin typeface="Cambria" panose="02040503050406030204" pitchFamily="18" charset="0"/>
              <a:ea typeface="Cambria" panose="02040503050406030204" pitchFamily="18" charset="0"/>
            </a:endParaRPr>
          </a:p>
          <a:p>
            <a:pPr marL="0" indent="0">
              <a:buNone/>
            </a:pPr>
            <a:r>
              <a:rPr lang="sq-AL" sz="1600" b="1" dirty="0" smtClean="0"/>
              <a:t>Të </a:t>
            </a:r>
            <a:r>
              <a:rPr lang="sq-AL" sz="1600" b="1" dirty="0"/>
              <a:t>miratojë një kërkesë për rishqyrtim si të bazuar kurdo që kërkesa ndërlidhet me vendimin e AK për </a:t>
            </a:r>
            <a:r>
              <a:rPr lang="sq-AL" sz="1600" b="1" dirty="0" smtClean="0"/>
              <a:t>dhënie </a:t>
            </a:r>
            <a:r>
              <a:rPr lang="sq-AL" sz="1600" b="1" dirty="0"/>
              <a:t>të kontratës.  </a:t>
            </a:r>
            <a:endParaRPr lang="sq-AL" sz="1600" b="1" dirty="0" smtClean="0"/>
          </a:p>
          <a:p>
            <a:pPr marL="0" indent="0">
              <a:buNone/>
            </a:pPr>
            <a:endParaRPr lang="sq-AL" sz="1600" b="1" dirty="0"/>
          </a:p>
          <a:p>
            <a:r>
              <a:rPr lang="sq-AL" sz="2000" dirty="0"/>
              <a:t>Të miratojë një kërkesë për rishqyrtim si të bazuar plotësisht ose pjesërisht kurdo që kërkesa ndërlidhet me njoftimet për kontratë, dokumentet e </a:t>
            </a:r>
            <a:r>
              <a:rPr lang="sq-AL" sz="2000" dirty="0" smtClean="0"/>
              <a:t>tenderit</a:t>
            </a:r>
            <a:endParaRPr lang="en-US" sz="2000" b="1"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smtClean="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20</a:t>
            </a:fld>
            <a:endParaRPr lang="en-US"/>
          </a:p>
        </p:txBody>
      </p:sp>
      <p:sp>
        <p:nvSpPr>
          <p:cNvPr id="6" name="Footer Placeholder 5"/>
          <p:cNvSpPr>
            <a:spLocks noGrp="1"/>
          </p:cNvSpPr>
          <p:nvPr>
            <p:ph type="ftr" sz="quarter" idx="11"/>
          </p:nvPr>
        </p:nvSpPr>
        <p:spPr>
          <a:xfrm>
            <a:off x="1066800" y="6477000"/>
            <a:ext cx="4953000" cy="244475"/>
          </a:xfrm>
        </p:spPr>
        <p:txBody>
          <a:bodyPr/>
          <a:lstStyle/>
          <a:p>
            <a:r>
              <a:rPr lang="en-US" smtClean="0"/>
              <a:t>Departamenti per Trajnime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endParaRPr lang="sq-AL" dirty="0"/>
          </a:p>
        </p:txBody>
      </p:sp>
      <p:sp>
        <p:nvSpPr>
          <p:cNvPr id="3" name="Content Placeholder 2"/>
          <p:cNvSpPr>
            <a:spLocks noGrp="1"/>
          </p:cNvSpPr>
          <p:nvPr>
            <p:ph idx="1"/>
          </p:nvPr>
        </p:nvSpPr>
        <p:spPr>
          <a:xfrm>
            <a:off x="0" y="914400"/>
            <a:ext cx="9144000" cy="5715000"/>
          </a:xfrm>
        </p:spPr>
        <p:txBody>
          <a:bodyPr/>
          <a:lstStyle/>
          <a:p>
            <a:r>
              <a:rPr lang="sq-AL" sz="2000" b="1" dirty="0" smtClean="0"/>
              <a:t>a</a:t>
            </a:r>
            <a:r>
              <a:rPr lang="sq-AL" sz="2000" b="1" dirty="0"/>
              <a:t>.</a:t>
            </a:r>
            <a:r>
              <a:rPr lang="sq-AL" sz="2000" dirty="0"/>
              <a:t> Kurdo që miratimi i kërkesës ndërlidhet me vendimin e AK për </a:t>
            </a:r>
            <a:r>
              <a:rPr lang="sq-AL" sz="2000" dirty="0" err="1"/>
              <a:t>dhenie</a:t>
            </a:r>
            <a:r>
              <a:rPr lang="sq-AL" sz="2000" dirty="0"/>
              <a:t> të kontratës (sipas paragrafit 63.1.2), pezullimi i tillë do të përfundojë para skadimit të një periudhe prej të paktën 10 ditë kalendarike nga data e publikimit të vendimit të AK</a:t>
            </a:r>
            <a:r>
              <a:rPr lang="sq-AL" sz="2000" dirty="0" smtClean="0"/>
              <a:t>.</a:t>
            </a:r>
          </a:p>
          <a:p>
            <a:endParaRPr lang="sq-AL" sz="2000" dirty="0" smtClean="0"/>
          </a:p>
          <a:p>
            <a:pPr marL="400050" lvl="1" indent="0">
              <a:buNone/>
            </a:pPr>
            <a:r>
              <a:rPr lang="sq-AL" sz="2000" dirty="0" smtClean="0"/>
              <a:t>Pas </a:t>
            </a:r>
            <a:r>
              <a:rPr lang="sq-AL" sz="2000" dirty="0"/>
              <a:t>vendimit për miratim të kërkesës, AK do të përdorë formularin B58 për publikim të anulimit të vendimit paraprak dhe vendimin për dhënie/shpërblim të kontratës ta kthej në ri-vlerësim. </a:t>
            </a:r>
            <a:endParaRPr lang="sq-AL" sz="2000" dirty="0" smtClean="0"/>
          </a:p>
          <a:p>
            <a:pPr marL="400050" lvl="1" indent="0">
              <a:buNone/>
            </a:pPr>
            <a:endParaRPr lang="sq-AL" sz="2000" dirty="0" smtClean="0"/>
          </a:p>
          <a:p>
            <a:r>
              <a:rPr lang="sq-AL" sz="2000" b="1" dirty="0" smtClean="0"/>
              <a:t>b</a:t>
            </a:r>
            <a:r>
              <a:rPr lang="sq-AL" sz="2000" b="1" dirty="0"/>
              <a:t>.</a:t>
            </a:r>
            <a:r>
              <a:rPr lang="sq-AL" sz="2000" dirty="0"/>
              <a:t> Kurdo që miratimi i kërkesës ndërlidhet me njoftimet për kontratë, dokumentet e tenderit, Autoriteti Kontraktues do të bëjë publikimin e Njoftimit për korrigjim të gabimeve, duke përdorur formularin B54 dhe do të zgjas afatin e dorëzimit të tenderëve në përputhje me nenin 53 të LPP-se</a:t>
            </a:r>
            <a:r>
              <a:rPr lang="sq-AL" sz="2000" dirty="0" smtClean="0"/>
              <a:t>.</a:t>
            </a:r>
          </a:p>
          <a:p>
            <a:pPr marL="0" indent="0">
              <a:buNone/>
            </a:pPr>
            <a:endParaRPr lang="sq-AL" sz="2000" dirty="0" smtClean="0"/>
          </a:p>
          <a:p>
            <a:r>
              <a:rPr lang="sq-AL" sz="2000" dirty="0" smtClean="0"/>
              <a:t>Vendimi </a:t>
            </a:r>
            <a:r>
              <a:rPr lang="sq-AL" sz="2000" dirty="0"/>
              <a:t>mbi refuzimin ose miratimin është </a:t>
            </a:r>
            <a:r>
              <a:rPr lang="sq-AL" sz="2000" dirty="0" err="1"/>
              <a:t>obligativ</a:t>
            </a:r>
            <a:r>
              <a:rPr lang="sq-AL" sz="2000" dirty="0"/>
              <a:t> dhe do të publikohet në sistem të prokurimit elektronik nga Zyrtari Përgjegjës i prokurimit. </a:t>
            </a:r>
            <a:endParaRPr lang="sq-AL" sz="2000" dirty="0" smtClean="0"/>
          </a:p>
        </p:txBody>
      </p:sp>
      <p:sp>
        <p:nvSpPr>
          <p:cNvPr id="4" name="Footer Placeholder 3"/>
          <p:cNvSpPr>
            <a:spLocks noGrp="1"/>
          </p:cNvSpPr>
          <p:nvPr>
            <p:ph type="ftr" sz="quarter" idx="11"/>
          </p:nvPr>
        </p:nvSpPr>
        <p:spPr/>
        <p:txBody>
          <a:bodyPr/>
          <a:lstStyle/>
          <a:p>
            <a:r>
              <a:rPr lang="en-US" smtClean="0"/>
              <a:t>Departamenti per Trajnime </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21</a:t>
            </a:fld>
            <a:endParaRPr lang="en-US"/>
          </a:p>
        </p:txBody>
      </p:sp>
    </p:spTree>
    <p:extLst>
      <p:ext uri="{BB962C8B-B14F-4D97-AF65-F5344CB8AC3E}">
        <p14:creationId xmlns:p14="http://schemas.microsoft.com/office/powerpoint/2010/main" val="1521738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7" y="0"/>
            <a:ext cx="9131181" cy="990600"/>
          </a:xfrm>
        </p:spPr>
        <p:txBody>
          <a:bodyPr/>
          <a:lstStyle/>
          <a:p>
            <a:r>
              <a:rPr lang="sq-AL" sz="2800" b="1" dirty="0" smtClean="0">
                <a:solidFill>
                  <a:srgbClr val="002060"/>
                </a:solidFill>
                <a:latin typeface="Cambria" panose="02040503050406030204" pitchFamily="18" charset="0"/>
                <a:ea typeface="Cambria" panose="02040503050406030204" pitchFamily="18" charset="0"/>
              </a:rPr>
              <a:t/>
            </a:r>
            <a:br>
              <a:rPr lang="sq-AL" sz="2800" b="1" dirty="0" smtClean="0">
                <a:solidFill>
                  <a:srgbClr val="002060"/>
                </a:solidFill>
                <a:latin typeface="Cambria" panose="02040503050406030204" pitchFamily="18" charset="0"/>
                <a:ea typeface="Cambria" panose="02040503050406030204" pitchFamily="18" charset="0"/>
              </a:rPr>
            </a:br>
            <a:r>
              <a:rPr lang="sq-AL" sz="2800" b="1" dirty="0" smtClean="0">
                <a:solidFill>
                  <a:srgbClr val="002060"/>
                </a:solidFill>
                <a:latin typeface="Cambria" panose="02040503050406030204" pitchFamily="18" charset="0"/>
                <a:ea typeface="Cambria" panose="02040503050406030204" pitchFamily="18" charset="0"/>
              </a:rPr>
              <a:t>Vendimet </a:t>
            </a:r>
            <a:r>
              <a:rPr lang="sq-AL" sz="2800" b="1" dirty="0">
                <a:solidFill>
                  <a:srgbClr val="002060"/>
                </a:solidFill>
                <a:latin typeface="Cambria" panose="02040503050406030204" pitchFamily="18" charset="0"/>
                <a:ea typeface="Cambria" panose="02040503050406030204" pitchFamily="18" charset="0"/>
              </a:rPr>
              <a:t>e AK – për shqyrtim te kërkesave </a:t>
            </a:r>
            <a:endParaRPr lang="sq-AL" sz="2800" dirty="0"/>
          </a:p>
        </p:txBody>
      </p:sp>
      <p:sp>
        <p:nvSpPr>
          <p:cNvPr id="3" name="Content Placeholder 2"/>
          <p:cNvSpPr>
            <a:spLocks noGrp="1"/>
          </p:cNvSpPr>
          <p:nvPr>
            <p:ph idx="1"/>
          </p:nvPr>
        </p:nvSpPr>
        <p:spPr>
          <a:xfrm>
            <a:off x="12818" y="1295400"/>
            <a:ext cx="9131181" cy="4843893"/>
          </a:xfrm>
        </p:spPr>
        <p:txBody>
          <a:bodyPr/>
          <a:lstStyle/>
          <a:p>
            <a:pPr lvl="0"/>
            <a:endParaRPr lang="sq-AL" sz="2000" dirty="0"/>
          </a:p>
          <a:p>
            <a:endParaRPr lang="sq-AL" sz="2000" dirty="0"/>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22</a:t>
            </a:fld>
            <a:endParaRPr lang="en-US"/>
          </a:p>
        </p:txBody>
      </p:sp>
      <p:sp>
        <p:nvSpPr>
          <p:cNvPr id="6" name="Rectangle 5"/>
          <p:cNvSpPr/>
          <p:nvPr/>
        </p:nvSpPr>
        <p:spPr>
          <a:xfrm>
            <a:off x="0" y="1028343"/>
            <a:ext cx="9143998" cy="3139321"/>
          </a:xfrm>
          <a:prstGeom prst="rect">
            <a:avLst/>
          </a:prstGeom>
        </p:spPr>
        <p:txBody>
          <a:bodyPr wrap="square">
            <a:spAutoFit/>
          </a:bodyPr>
          <a:lstStyle/>
          <a:p>
            <a:pPr marL="285750" indent="-285750">
              <a:buFont typeface="Wingdings" panose="05000000000000000000" pitchFamily="2" charset="2"/>
              <a:buChar char="§"/>
            </a:pPr>
            <a:r>
              <a:rPr lang="sq-AL" dirty="0"/>
              <a:t>Në rastet kur zyrtari përgjegjës i prokurimit nuk nxjerrë vendim në lidhje me kërkesën për shqyrtim dhe nuk njofton operatorin ekonomik për afat shtesë, Operatori Ekonomik ka të drejte që të parashtroj një ankese pranë Organit Shqyrtues të Prokurimit pas skadimit të afatit prej 3 (tre) dite pune nga data e dorëzimit të kërkesës për rishqyrtim. </a:t>
            </a:r>
            <a:endParaRPr lang="sq-AL" dirty="0" smtClean="0"/>
          </a:p>
          <a:p>
            <a:pPr marL="285750" indent="-285750">
              <a:buFont typeface="Wingdings" panose="05000000000000000000" pitchFamily="2" charset="2"/>
              <a:buChar char="§"/>
            </a:pPr>
            <a:endParaRPr lang="sq-AL" dirty="0"/>
          </a:p>
          <a:p>
            <a:pPr marL="285750" indent="-285750">
              <a:buFont typeface="Wingdings" panose="05000000000000000000" pitchFamily="2" charset="2"/>
              <a:buChar char="§"/>
            </a:pPr>
            <a:r>
              <a:rPr lang="sq-AL" dirty="0" smtClean="0"/>
              <a:t>Në </a:t>
            </a:r>
            <a:r>
              <a:rPr lang="sq-AL" dirty="0"/>
              <a:t>kalkulim të afateve kohore data e dorëzimit të kërkesës për rishqyrtim është dita (0). </a:t>
            </a:r>
            <a:r>
              <a:rPr lang="sq-AL" dirty="0" smtClean="0"/>
              <a:t>Kundër </a:t>
            </a:r>
            <a:r>
              <a:rPr lang="sq-AL" dirty="0"/>
              <a:t>çdo vendimi të Autoritetit Kontraktues, ankuesi ose ndonjë palë e interesuar, nëse ka, mund të paraqesë, në çdo rast, një ankesë pranë OSHP-së në pajtim me nenin 109 të LPP-se.</a:t>
            </a:r>
            <a:endParaRPr lang="sq-AL" b="1" dirty="0">
              <a:latin typeface="Cambria" panose="02040503050406030204" pitchFamily="18" charset="0"/>
              <a:ea typeface="Cambria" panose="02040503050406030204" pitchFamily="18" charset="0"/>
            </a:endParaRPr>
          </a:p>
          <a:p>
            <a:endParaRPr lang="sq-AL" dirty="0"/>
          </a:p>
        </p:txBody>
      </p:sp>
    </p:spTree>
    <p:extLst>
      <p:ext uri="{BB962C8B-B14F-4D97-AF65-F5344CB8AC3E}">
        <p14:creationId xmlns:p14="http://schemas.microsoft.com/office/powerpoint/2010/main" val="46850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sq-AL" sz="2800" b="1" dirty="0">
                <a:solidFill>
                  <a:srgbClr val="002060"/>
                </a:solidFill>
                <a:latin typeface="Cambria" panose="02040503050406030204" pitchFamily="18" charset="0"/>
                <a:ea typeface="Cambria" panose="02040503050406030204" pitchFamily="18" charset="0"/>
              </a:rPr>
              <a:t>Zgjidhja preliminare e mosmarrëveshjeve </a:t>
            </a:r>
            <a:r>
              <a:rPr lang="en-US" sz="2800" b="1" dirty="0">
                <a:solidFill>
                  <a:srgbClr val="002060"/>
                </a:solidFill>
                <a:latin typeface="Cambria" panose="02040503050406030204" pitchFamily="18" charset="0"/>
                <a:ea typeface="Cambria" panose="02040503050406030204" pitchFamily="18" charset="0"/>
              </a:rPr>
              <a:t/>
            </a:r>
            <a:br>
              <a:rPr lang="en-US" sz="2800" b="1" dirty="0">
                <a:solidFill>
                  <a:srgbClr val="002060"/>
                </a:solidFill>
                <a:latin typeface="Cambria" panose="02040503050406030204" pitchFamily="18" charset="0"/>
                <a:ea typeface="Cambria" panose="02040503050406030204" pitchFamily="18" charset="0"/>
              </a:rPr>
            </a:br>
            <a:endParaRPr lang="sq-AL" sz="2800" dirty="0"/>
          </a:p>
        </p:txBody>
      </p:sp>
      <p:sp>
        <p:nvSpPr>
          <p:cNvPr id="3" name="Content Placeholder 2"/>
          <p:cNvSpPr>
            <a:spLocks noGrp="1"/>
          </p:cNvSpPr>
          <p:nvPr>
            <p:ph idx="1"/>
          </p:nvPr>
        </p:nvSpPr>
        <p:spPr>
          <a:xfrm>
            <a:off x="0" y="1600200"/>
            <a:ext cx="9144000" cy="4525963"/>
          </a:xfrm>
        </p:spPr>
        <p:txBody>
          <a:bodyPr/>
          <a:lstStyle/>
          <a:p>
            <a:endParaRPr lang="sq-AL" sz="1800" dirty="0" smtClean="0"/>
          </a:p>
          <a:p>
            <a:r>
              <a:rPr lang="sq-AL" sz="1800" dirty="0">
                <a:latin typeface="Cambria" panose="02040503050406030204" pitchFamily="18" charset="0"/>
                <a:ea typeface="Cambria" panose="02040503050406030204" pitchFamily="18" charset="0"/>
              </a:rPr>
              <a:t>Në rastet kur një </a:t>
            </a:r>
            <a:r>
              <a:rPr lang="en-US" sz="1800" dirty="0">
                <a:latin typeface="Cambria" panose="02040503050406030204" pitchFamily="18" charset="0"/>
                <a:ea typeface="Cambria" panose="02040503050406030204" pitchFamily="18" charset="0"/>
              </a:rPr>
              <a:t>ZPP</a:t>
            </a:r>
            <a:r>
              <a:rPr lang="sq-AL" sz="1800" dirty="0">
                <a:latin typeface="Cambria" panose="02040503050406030204" pitchFamily="18" charset="0"/>
                <a:ea typeface="Cambria" panose="02040503050406030204" pitchFamily="18" charset="0"/>
              </a:rPr>
              <a:t> </a:t>
            </a:r>
            <a:r>
              <a:rPr lang="sq-AL" sz="1800" b="1" dirty="0">
                <a:latin typeface="Cambria" panose="02040503050406030204" pitchFamily="18" charset="0"/>
                <a:ea typeface="Cambria" panose="02040503050406030204" pitchFamily="18" charset="0"/>
              </a:rPr>
              <a:t>nuk lëshon një vendim ne lidhje me kërkesën për shqyrtim,</a:t>
            </a:r>
            <a:r>
              <a:rPr lang="sq-AL" sz="1800" dirty="0">
                <a:latin typeface="Cambria" panose="02040503050406030204" pitchFamily="18" charset="0"/>
                <a:ea typeface="Cambria" panose="02040503050406030204" pitchFamily="18" charset="0"/>
              </a:rPr>
              <a:t> </a:t>
            </a:r>
            <a:r>
              <a:rPr lang="sq-AL" sz="1800" b="1" u="sng" dirty="0">
                <a:latin typeface="Cambria" panose="02040503050406030204" pitchFamily="18" charset="0"/>
                <a:ea typeface="Cambria" panose="02040503050406030204" pitchFamily="18" charset="0"/>
              </a:rPr>
              <a:t>O</a:t>
            </a:r>
            <a:r>
              <a:rPr lang="en-US" sz="1800" b="1" u="sng" dirty="0">
                <a:latin typeface="Cambria" panose="02040503050406030204" pitchFamily="18" charset="0"/>
                <a:ea typeface="Cambria" panose="02040503050406030204" pitchFamily="18" charset="0"/>
              </a:rPr>
              <a:t>E </a:t>
            </a:r>
            <a:r>
              <a:rPr lang="sq-AL" sz="1800" b="1" u="sng" dirty="0">
                <a:latin typeface="Cambria" panose="02040503050406030204" pitchFamily="18" charset="0"/>
                <a:ea typeface="Cambria" panose="02040503050406030204" pitchFamily="18" charset="0"/>
              </a:rPr>
              <a:t>ka te drejte qe te parashtroj një ankese pranë O</a:t>
            </a:r>
            <a:r>
              <a:rPr lang="en-US" sz="1800" b="1" u="sng" dirty="0">
                <a:latin typeface="Cambria" panose="02040503050406030204" pitchFamily="18" charset="0"/>
                <a:ea typeface="Cambria" panose="02040503050406030204" pitchFamily="18" charset="0"/>
              </a:rPr>
              <a:t>SHP.</a:t>
            </a:r>
            <a:r>
              <a:rPr lang="sq-AL" sz="1800" b="1" u="sng" dirty="0">
                <a:latin typeface="Cambria" panose="02040503050406030204" pitchFamily="18" charset="0"/>
                <a:ea typeface="Cambria" panose="02040503050406030204" pitchFamily="18" charset="0"/>
              </a:rPr>
              <a:t> </a:t>
            </a:r>
            <a:endParaRPr lang="en-US" sz="1800" b="1" u="sng" dirty="0">
              <a:latin typeface="Cambria" panose="02040503050406030204" pitchFamily="18" charset="0"/>
              <a:ea typeface="Cambria" panose="02040503050406030204" pitchFamily="18" charset="0"/>
            </a:endParaRPr>
          </a:p>
          <a:p>
            <a:pPr>
              <a:buNone/>
            </a:pPr>
            <a:endParaRPr lang="en-US" sz="1800" b="1" u="sng" dirty="0">
              <a:latin typeface="Cambria" panose="02040503050406030204" pitchFamily="18" charset="0"/>
              <a:ea typeface="Cambria" panose="02040503050406030204" pitchFamily="18" charset="0"/>
            </a:endParaRPr>
          </a:p>
          <a:p>
            <a:r>
              <a:rPr lang="sq-AL" sz="1800" dirty="0" smtClean="0"/>
              <a:t>Me </a:t>
            </a:r>
            <a:r>
              <a:rPr lang="sq-AL" sz="1800" dirty="0"/>
              <a:t>kërkesën e Organit Shqyrtues te Prokurimit,  Komisioni </a:t>
            </a:r>
            <a:r>
              <a:rPr lang="sq-AL" sz="1800" dirty="0" err="1"/>
              <a:t>Rregullativ</a:t>
            </a:r>
            <a:r>
              <a:rPr lang="sq-AL" sz="1800" dirty="0"/>
              <a:t> i Prokurimit Publik do te vazhdoj me procedurat e theksuara ne paragrafin 8 te nenit 25 te </a:t>
            </a:r>
            <a:r>
              <a:rPr lang="sq-AL" sz="1800" dirty="0" smtClean="0"/>
              <a:t>LPP-se, pra </a:t>
            </a:r>
            <a:r>
              <a:rPr lang="sq-AL" sz="1800" dirty="0" smtClean="0">
                <a:latin typeface="Cambria" panose="02040503050406030204" pitchFamily="18" charset="0"/>
                <a:ea typeface="Cambria" panose="02040503050406030204" pitchFamily="18" charset="0"/>
              </a:rPr>
              <a:t>do </a:t>
            </a:r>
            <a:r>
              <a:rPr lang="sq-AL" sz="1800" dirty="0">
                <a:latin typeface="Cambria" panose="02040503050406030204" pitchFamily="18" charset="0"/>
                <a:ea typeface="Cambria" panose="02040503050406030204" pitchFamily="18" charset="0"/>
              </a:rPr>
              <a:t>te vazhdoj me </a:t>
            </a:r>
            <a:r>
              <a:rPr lang="sq-AL" sz="1800" b="1" dirty="0">
                <a:latin typeface="Cambria" panose="02040503050406030204" pitchFamily="18" charset="0"/>
                <a:ea typeface="Cambria" panose="02040503050406030204" pitchFamily="18" charset="0"/>
              </a:rPr>
              <a:t>anulimin e </a:t>
            </a:r>
            <a:r>
              <a:rPr lang="sq-AL" sz="1800" b="1" dirty="0" err="1">
                <a:latin typeface="Cambria" panose="02040503050406030204" pitchFamily="18" charset="0"/>
                <a:ea typeface="Cambria" panose="02040503050406030204" pitchFamily="18" charset="0"/>
              </a:rPr>
              <a:t>cdo</a:t>
            </a:r>
            <a:r>
              <a:rPr lang="sq-AL" sz="1800" b="1" dirty="0">
                <a:latin typeface="Cambria" panose="02040503050406030204" pitchFamily="18" charset="0"/>
                <a:ea typeface="Cambria" panose="02040503050406030204" pitchFamily="18" charset="0"/>
              </a:rPr>
              <a:t> certifikatë te prokurimit</a:t>
            </a:r>
            <a:r>
              <a:rPr lang="sq-AL" sz="1800" dirty="0">
                <a:latin typeface="Cambria" panose="02040503050406030204" pitchFamily="18" charset="0"/>
                <a:ea typeface="Cambria" panose="02040503050406030204" pitchFamily="18" charset="0"/>
              </a:rPr>
              <a:t>, lëshuar nga KRPP-ja ose IKAP-i</a:t>
            </a:r>
            <a:endParaRPr lang="en-US" sz="1800" dirty="0">
              <a:latin typeface="Cambria" panose="02040503050406030204" pitchFamily="18" charset="0"/>
              <a:ea typeface="Cambria" panose="02040503050406030204" pitchFamily="18" charset="0"/>
            </a:endParaRPr>
          </a:p>
          <a:p>
            <a:endParaRPr lang="sq-AL" sz="1800" dirty="0" smtClean="0"/>
          </a:p>
          <a:p>
            <a:endParaRPr lang="sq-AL" sz="1800" dirty="0"/>
          </a:p>
          <a:p>
            <a:endParaRPr lang="sq-AL" sz="1800" dirty="0"/>
          </a:p>
        </p:txBody>
      </p:sp>
      <p:sp>
        <p:nvSpPr>
          <p:cNvPr id="4" name="Footer Placeholder 3"/>
          <p:cNvSpPr>
            <a:spLocks noGrp="1"/>
          </p:cNvSpPr>
          <p:nvPr>
            <p:ph type="ftr" sz="quarter" idx="11"/>
          </p:nvPr>
        </p:nvSpPr>
        <p:spPr>
          <a:xfrm>
            <a:off x="1828800" y="6356350"/>
            <a:ext cx="41910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2964466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Zgjidhja preliminare e mosmarrëveshjeve (Neni 108A</a:t>
            </a:r>
            <a:r>
              <a:rPr lang="en-US" sz="2800" b="1" dirty="0" smtClean="0">
                <a:solidFill>
                  <a:srgbClr val="002060"/>
                </a:solidFill>
                <a:latin typeface="Cambria" panose="02040503050406030204" pitchFamily="18" charset="0"/>
                <a:ea typeface="Cambria" panose="02040503050406030204" pitchFamily="18" charset="0"/>
              </a:rPr>
              <a:t>) (4) </a:t>
            </a:r>
            <a:br>
              <a:rPr lang="en-US" sz="2800" b="1" dirty="0" smtClean="0">
                <a:solidFill>
                  <a:srgbClr val="002060"/>
                </a:solidFill>
                <a:latin typeface="Cambria" panose="02040503050406030204" pitchFamily="18" charset="0"/>
                <a:ea typeface="Cambria" panose="02040503050406030204" pitchFamily="18" charset="0"/>
              </a:rPr>
            </a:b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000" b="1"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endParaRPr lang="sq-AL" sz="2000" b="1" dirty="0">
              <a:solidFill>
                <a:srgbClr val="FF000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609600" y="1295400"/>
            <a:ext cx="8426450" cy="4581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b="1" i="1" dirty="0" smtClean="0">
                <a:latin typeface="Cambria" panose="02040503050406030204" pitchFamily="18" charset="0"/>
                <a:ea typeface="Cambria" panose="02040503050406030204" pitchFamily="18" charset="0"/>
              </a:rPr>
              <a:t>KRPP ka nxjerre </a:t>
            </a:r>
            <a:endParaRPr lang="en-US" sz="2000" b="1" i="1" dirty="0" smtClean="0">
              <a:latin typeface="Cambria" panose="02040503050406030204" pitchFamily="18" charset="0"/>
              <a:ea typeface="Cambria" panose="02040503050406030204" pitchFamily="18" charset="0"/>
            </a:endParaRPr>
          </a:p>
          <a:p>
            <a:pPr>
              <a:buNone/>
            </a:pPr>
            <a:endParaRPr lang="en-US" sz="2000" b="1" i="1" dirty="0" smtClean="0">
              <a:latin typeface="Cambria" panose="02040503050406030204" pitchFamily="18" charset="0"/>
              <a:ea typeface="Cambria" panose="02040503050406030204" pitchFamily="18" charset="0"/>
            </a:endParaRPr>
          </a:p>
          <a:p>
            <a:pPr marL="457200" indent="-457200">
              <a:buFont typeface="+mj-lt"/>
              <a:buAutoNum type="arabicPeriod"/>
            </a:pPr>
            <a:r>
              <a:rPr lang="sq-AL" sz="2000" i="1" dirty="0" smtClean="0">
                <a:latin typeface="Cambria" panose="02040503050406030204" pitchFamily="18" charset="0"/>
                <a:ea typeface="Cambria" panose="02040503050406030204" pitchFamily="18" charset="0"/>
              </a:rPr>
              <a:t>Rregullat për paraqitje te kërkesës për rishqyrtim pranë </a:t>
            </a:r>
            <a:r>
              <a:rPr lang="sq-AL" sz="2000" dirty="0" smtClean="0">
                <a:latin typeface="Cambria" panose="02040503050406030204" pitchFamily="18" charset="0"/>
                <a:ea typeface="Cambria" panose="02040503050406030204" pitchFamily="18" charset="0"/>
              </a:rPr>
              <a:t>AK</a:t>
            </a:r>
            <a:r>
              <a:rPr lang="sq-AL" sz="2000" i="1" dirty="0" smtClean="0">
                <a:latin typeface="Cambria" panose="02040503050406030204" pitchFamily="18" charset="0"/>
                <a:ea typeface="Cambria" panose="02040503050406030204" pitchFamily="18" charset="0"/>
              </a:rPr>
              <a:t>, parashtrim te ankesave pranë OSHP dhe vlera e tarifave t</a:t>
            </a:r>
            <a:r>
              <a:rPr lang="en-US" sz="2000" i="1" dirty="0" smtClean="0">
                <a:latin typeface="Cambria" panose="02040503050406030204" pitchFamily="18" charset="0"/>
                <a:ea typeface="Cambria" panose="02040503050406030204" pitchFamily="18" charset="0"/>
              </a:rPr>
              <a:t>ë </a:t>
            </a:r>
            <a:r>
              <a:rPr lang="en-US" sz="2000" i="1" dirty="0" err="1" smtClean="0">
                <a:latin typeface="Cambria" panose="02040503050406030204" pitchFamily="18" charset="0"/>
                <a:ea typeface="Cambria" panose="02040503050406030204" pitchFamily="18" charset="0"/>
              </a:rPr>
              <a:t>ankesave</a:t>
            </a:r>
            <a:r>
              <a:rPr lang="en-US" sz="2000" i="1" dirty="0" smtClean="0">
                <a:latin typeface="Cambria" panose="02040503050406030204" pitchFamily="18" charset="0"/>
                <a:ea typeface="Cambria" panose="02040503050406030204" pitchFamily="18" charset="0"/>
              </a:rPr>
              <a:t> </a:t>
            </a:r>
            <a:r>
              <a:rPr lang="sq-AL" sz="2000" i="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pPr marL="457200" lvl="0" indent="-457200">
              <a:buFont typeface="+mj-lt"/>
              <a:buAutoNum type="arabicPeriod"/>
            </a:pPr>
            <a:r>
              <a:rPr lang="sq-AL" sz="2000" dirty="0" smtClean="0">
                <a:latin typeface="Cambria" panose="02040503050406030204" pitchFamily="18" charset="0"/>
                <a:ea typeface="Cambria" panose="02040503050406030204" pitchFamily="18" charset="0"/>
              </a:rPr>
              <a:t>Formulari F01 -  Formulari Standard për paraqitje te kërkesës për rishqyrtim tek AK.</a:t>
            </a:r>
          </a:p>
          <a:p>
            <a:pPr marL="457200" indent="-457200">
              <a:buFont typeface="+mj-lt"/>
              <a:buAutoNum type="arabicPeriod"/>
            </a:pPr>
            <a:r>
              <a:rPr lang="sq-AL" sz="2000" dirty="0">
                <a:latin typeface="Cambria" panose="02040503050406030204" pitchFamily="18" charset="0"/>
                <a:ea typeface="Cambria" panose="02040503050406030204" pitchFamily="18" charset="0"/>
              </a:rPr>
              <a:t>Formulari </a:t>
            </a:r>
            <a:r>
              <a:rPr lang="sq-AL" sz="2000" dirty="0" smtClean="0">
                <a:latin typeface="Cambria" panose="02040503050406030204" pitchFamily="18" charset="0"/>
                <a:ea typeface="Cambria" panose="02040503050406030204" pitchFamily="18" charset="0"/>
              </a:rPr>
              <a:t>F02 </a:t>
            </a:r>
            <a:r>
              <a:rPr lang="sq-AL" sz="2000" dirty="0">
                <a:latin typeface="Cambria" panose="02040503050406030204" pitchFamily="18" charset="0"/>
                <a:ea typeface="Cambria" panose="02040503050406030204" pitchFamily="18" charset="0"/>
              </a:rPr>
              <a:t>-  Formulari Standard për parashtrimin e ankesës ne OSHP</a:t>
            </a:r>
            <a:endParaRPr lang="en-US" sz="2000" dirty="0">
              <a:latin typeface="Cambria" panose="02040503050406030204" pitchFamily="18" charset="0"/>
              <a:ea typeface="Cambria" panose="02040503050406030204" pitchFamily="18" charset="0"/>
            </a:endParaRPr>
          </a:p>
          <a:p>
            <a:pPr marL="457200" lvl="0" indent="-457200">
              <a:buFont typeface="+mj-lt"/>
              <a:buAutoNum type="arabicPeriod"/>
            </a:pPr>
            <a:endParaRPr lang="en-US" sz="2000" dirty="0" smtClean="0">
              <a:latin typeface="Cambria" panose="02040503050406030204" pitchFamily="18" charset="0"/>
              <a:ea typeface="Cambria" panose="02040503050406030204" pitchFamily="18" charset="0"/>
            </a:endParaRPr>
          </a:p>
          <a:p>
            <a:pPr>
              <a:buFont typeface="Wingdings" pitchFamily="2" charset="2"/>
              <a:buChar char="§"/>
            </a:pPr>
            <a:endParaRPr lang="en-US" sz="2000"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None/>
            </a:pPr>
            <a:r>
              <a:rPr lang="en-US" sz="2000" dirty="0" smtClean="0">
                <a:latin typeface="Cambria" panose="02040503050406030204" pitchFamily="18" charset="0"/>
                <a:ea typeface="Cambria" panose="02040503050406030204" pitchFamily="18" charset="0"/>
              </a:rPr>
              <a:t>.</a:t>
            </a:r>
          </a:p>
          <a:p>
            <a:pPr>
              <a:buFont typeface="Wingdings" charset="0"/>
              <a:buChar char="§"/>
            </a:pPr>
            <a:endParaRPr lang="en-US" sz="2000" dirty="0" smtClean="0">
              <a:latin typeface="Cambria" panose="02040503050406030204" pitchFamily="18" charset="0"/>
              <a:ea typeface="Cambria" panose="02040503050406030204" pitchFamily="18" charset="0"/>
            </a:endParaRPr>
          </a:p>
          <a:p>
            <a:pPr>
              <a:buFont typeface="Wingdings" charset="0"/>
              <a:buChar char="§"/>
            </a:pPr>
            <a:endParaRPr lang="en-US" sz="2000" b="1" u="sng"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None/>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24</a:t>
            </a:fld>
            <a:endParaRPr lang="en-US"/>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229171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smtClean="0">
                <a:solidFill>
                  <a:srgbClr val="002060"/>
                </a:solidFill>
                <a:latin typeface="Cambria" panose="02040503050406030204" pitchFamily="18" charset="0"/>
                <a:ea typeface="Cambria" panose="02040503050406030204" pitchFamily="18" charset="0"/>
              </a:rPr>
              <a:t>SKEMA E RRJEDHËS SË PROCEDURËS SË ANKESAVE – Shkalla I – pranë AK</a:t>
            </a:r>
            <a:r>
              <a:rPr lang="en-US" sz="2000" b="1" dirty="0" smtClean="0">
                <a:solidFill>
                  <a:srgbClr val="002060"/>
                </a:solidFill>
                <a:latin typeface="Cambria" panose="02040503050406030204" pitchFamily="18" charset="0"/>
                <a:ea typeface="Cambria" panose="02040503050406030204" pitchFamily="18" charset="0"/>
              </a:rPr>
              <a:t/>
            </a:r>
            <a:br>
              <a:rPr lang="en-US" sz="2000" b="1" dirty="0" smtClean="0">
                <a:solidFill>
                  <a:srgbClr val="002060"/>
                </a:solidFill>
                <a:latin typeface="Cambria" panose="02040503050406030204" pitchFamily="18" charset="0"/>
                <a:ea typeface="Cambria" panose="02040503050406030204" pitchFamily="18" charset="0"/>
              </a:rPr>
            </a:b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9600" y="1295400"/>
            <a:ext cx="8077200" cy="4830763"/>
          </a:xfrm>
        </p:spPr>
        <p:txBody>
          <a:bodyPr/>
          <a:lstStyle/>
          <a:p>
            <a:pPr>
              <a:buNone/>
            </a:pPr>
            <a:endParaRPr lang="en-US" sz="2400" dirty="0" smtClean="0"/>
          </a:p>
        </p:txBody>
      </p:sp>
      <p:sp>
        <p:nvSpPr>
          <p:cNvPr id="4" name="Down Arrow Callout 3"/>
          <p:cNvSpPr/>
          <p:nvPr/>
        </p:nvSpPr>
        <p:spPr>
          <a:xfrm>
            <a:off x="609600" y="1295400"/>
            <a:ext cx="8077200" cy="18288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r>
              <a:rPr lang="sq-AL" dirty="0" smtClean="0">
                <a:solidFill>
                  <a:schemeClr val="tx1"/>
                </a:solidFill>
              </a:rPr>
              <a:t>ZP </a:t>
            </a:r>
            <a:r>
              <a:rPr lang="sq-AL" b="1" dirty="0" smtClean="0">
                <a:solidFill>
                  <a:schemeClr val="tx1"/>
                </a:solidFill>
              </a:rPr>
              <a:t>pezullon</a:t>
            </a:r>
            <a:r>
              <a:rPr lang="sq-AL" dirty="0" smtClean="0">
                <a:solidFill>
                  <a:schemeClr val="tx1"/>
                </a:solidFill>
              </a:rPr>
              <a:t> aktivitetin e prokurimit</a:t>
            </a:r>
            <a:endParaRPr lang="en-US" dirty="0" smtClean="0">
              <a:solidFill>
                <a:schemeClr val="tx1"/>
              </a:solidFill>
            </a:endParaRPr>
          </a:p>
          <a:p>
            <a:pPr lvl="0" algn="ctr">
              <a:buFont typeface="Arial" pitchFamily="34" charset="0"/>
              <a:buChar char="•"/>
            </a:pPr>
            <a:r>
              <a:rPr lang="sq-AL" dirty="0" smtClean="0">
                <a:solidFill>
                  <a:schemeClr val="tx1"/>
                </a:solidFill>
              </a:rPr>
              <a:t>ZP </a:t>
            </a:r>
            <a:r>
              <a:rPr lang="sq-AL" b="1" dirty="0" smtClean="0">
                <a:solidFill>
                  <a:schemeClr val="tx1"/>
                </a:solidFill>
              </a:rPr>
              <a:t>njofton me shkrim</a:t>
            </a:r>
            <a:r>
              <a:rPr lang="sq-AL" dirty="0" smtClean="0">
                <a:solidFill>
                  <a:schemeClr val="tx1"/>
                </a:solidFill>
              </a:rPr>
              <a:t> te gjitha palët e interesuara lidhur me pezullimin</a:t>
            </a:r>
            <a:endParaRPr lang="en-US" dirty="0" smtClean="0">
              <a:solidFill>
                <a:schemeClr val="tx1"/>
              </a:solidFill>
            </a:endParaRPr>
          </a:p>
          <a:p>
            <a:pPr lvl="0" algn="ctr">
              <a:buFont typeface="Arial" pitchFamily="34" charset="0"/>
              <a:buChar char="•"/>
            </a:pPr>
            <a:r>
              <a:rPr lang="sq-AL" dirty="0" smtClean="0">
                <a:solidFill>
                  <a:schemeClr val="tx1"/>
                </a:solidFill>
              </a:rPr>
              <a:t>ZP </a:t>
            </a:r>
            <a:r>
              <a:rPr lang="sq-AL" b="1" dirty="0" smtClean="0">
                <a:solidFill>
                  <a:schemeClr val="tx1"/>
                </a:solidFill>
              </a:rPr>
              <a:t>shqyrton ankesën</a:t>
            </a:r>
            <a:r>
              <a:rPr lang="sq-AL" dirty="0" smtClean="0">
                <a:solidFill>
                  <a:schemeClr val="tx1"/>
                </a:solidFill>
              </a:rPr>
              <a:t> dhe </a:t>
            </a:r>
            <a:r>
              <a:rPr lang="sq-AL" b="1" dirty="0" smtClean="0">
                <a:solidFill>
                  <a:schemeClr val="tx1"/>
                </a:solidFill>
              </a:rPr>
              <a:t>nxjerr vendimin</a:t>
            </a:r>
            <a:endParaRPr lang="en-US" dirty="0" smtClean="0">
              <a:solidFill>
                <a:schemeClr val="tx1"/>
              </a:solidFill>
            </a:endParaRPr>
          </a:p>
          <a:p>
            <a:pPr lvl="0" algn="ctr">
              <a:buFont typeface="Arial" pitchFamily="34" charset="0"/>
              <a:buChar char="•"/>
            </a:pPr>
            <a:r>
              <a:rPr lang="sq-AL" dirty="0" smtClean="0">
                <a:solidFill>
                  <a:schemeClr val="tx1"/>
                </a:solidFill>
              </a:rPr>
              <a:t>ZP </a:t>
            </a:r>
            <a:r>
              <a:rPr lang="sq-AL" b="1" dirty="0" smtClean="0">
                <a:solidFill>
                  <a:schemeClr val="tx1"/>
                </a:solidFill>
              </a:rPr>
              <a:t>njofton me shkrim</a:t>
            </a:r>
            <a:r>
              <a:rPr lang="sq-AL" dirty="0" smtClean="0">
                <a:solidFill>
                  <a:schemeClr val="tx1"/>
                </a:solidFill>
              </a:rPr>
              <a:t> te gjitha palët e interesuara lidhur me vendimin</a:t>
            </a:r>
            <a:endParaRPr lang="en-US" dirty="0">
              <a:solidFill>
                <a:schemeClr val="tx1"/>
              </a:solidFill>
            </a:endParaRPr>
          </a:p>
        </p:txBody>
      </p:sp>
      <p:sp>
        <p:nvSpPr>
          <p:cNvPr id="6" name="Down Arrow Callout 5"/>
          <p:cNvSpPr/>
          <p:nvPr/>
        </p:nvSpPr>
        <p:spPr>
          <a:xfrm>
            <a:off x="609600" y="3200400"/>
            <a:ext cx="8077200" cy="3657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sq-AL" b="1" dirty="0" smtClean="0">
                <a:solidFill>
                  <a:schemeClr val="tx1"/>
                </a:solidFill>
              </a:rPr>
              <a:t>Refuzon ankesën</a:t>
            </a:r>
            <a:r>
              <a:rPr lang="sq-AL" dirty="0" smtClean="0">
                <a:solidFill>
                  <a:schemeClr val="tx1"/>
                </a:solidFill>
              </a:rPr>
              <a:t> </a:t>
            </a:r>
            <a:endParaRPr lang="en-US" dirty="0" smtClean="0">
              <a:solidFill>
                <a:schemeClr val="tx1"/>
              </a:solidFill>
            </a:endParaRPr>
          </a:p>
          <a:p>
            <a:pPr lvl="0" algn="ctr">
              <a:buFont typeface="Arial" pitchFamily="34" charset="0"/>
              <a:buChar char="•"/>
            </a:pPr>
            <a:r>
              <a:rPr lang="sq-AL" dirty="0" smtClean="0">
                <a:solidFill>
                  <a:schemeClr val="tx1"/>
                </a:solidFill>
              </a:rPr>
              <a:t>ZP informon me shkrim parashtruesin e ankesës dhe të gjitha palët e interesuara</a:t>
            </a:r>
            <a:endParaRPr lang="en-US" dirty="0" smtClean="0">
              <a:solidFill>
                <a:schemeClr val="tx1"/>
              </a:solidFill>
            </a:endParaRPr>
          </a:p>
          <a:p>
            <a:pPr lvl="0" algn="ctr">
              <a:buFont typeface="Arial" pitchFamily="34" charset="0"/>
              <a:buChar char="•"/>
            </a:pPr>
            <a:r>
              <a:rPr lang="sq-AL" dirty="0" smtClean="0">
                <a:solidFill>
                  <a:schemeClr val="tx1"/>
                </a:solidFill>
              </a:rPr>
              <a:t>Nëse refuzimi ndërlidhet me vendimin </a:t>
            </a:r>
            <a:r>
              <a:rPr lang="sq-AL" b="1" dirty="0" smtClean="0">
                <a:solidFill>
                  <a:schemeClr val="tx1"/>
                </a:solidFill>
              </a:rPr>
              <a:t>për shpërblim  të një kontrate, </a:t>
            </a:r>
            <a:r>
              <a:rPr lang="sq-AL" dirty="0" smtClean="0">
                <a:solidFill>
                  <a:schemeClr val="tx1"/>
                </a:solidFill>
              </a:rPr>
              <a:t>ZP duhet të</a:t>
            </a:r>
            <a:r>
              <a:rPr lang="sq-AL" b="1" dirty="0" smtClean="0">
                <a:solidFill>
                  <a:schemeClr val="tx1"/>
                </a:solidFill>
              </a:rPr>
              <a:t> pres </a:t>
            </a:r>
            <a:r>
              <a:rPr lang="sq-AL" dirty="0" smtClean="0">
                <a:solidFill>
                  <a:schemeClr val="tx1"/>
                </a:solidFill>
              </a:rPr>
              <a:t>së paku 10 ditë  </a:t>
            </a:r>
            <a:r>
              <a:rPr lang="sq-AL" b="1" dirty="0" smtClean="0">
                <a:solidFill>
                  <a:schemeClr val="tx1"/>
                </a:solidFill>
              </a:rPr>
              <a:t>për nënshkrim të kontratës  </a:t>
            </a:r>
            <a:endParaRPr lang="en-US" dirty="0" smtClean="0">
              <a:solidFill>
                <a:schemeClr val="tx1"/>
              </a:solidFill>
            </a:endParaRPr>
          </a:p>
          <a:p>
            <a:pPr lvl="0" algn="ctr">
              <a:buFont typeface="Arial" pitchFamily="34" charset="0"/>
              <a:buChar char="•"/>
            </a:pPr>
            <a:r>
              <a:rPr lang="sq-AL" dirty="0" smtClean="0">
                <a:solidFill>
                  <a:schemeClr val="tx1"/>
                </a:solidFill>
              </a:rPr>
              <a:t>Nëse refuzimi ndërlidhet me</a:t>
            </a:r>
            <a:r>
              <a:rPr lang="sq-AL" b="1" dirty="0" smtClean="0">
                <a:solidFill>
                  <a:schemeClr val="tx1"/>
                </a:solidFill>
              </a:rPr>
              <a:t> njoftimet për kontratë, dokumentet e tenderit,</a:t>
            </a:r>
            <a:r>
              <a:rPr lang="sq-AL" dirty="0" smtClean="0">
                <a:solidFill>
                  <a:schemeClr val="tx1"/>
                </a:solidFill>
              </a:rPr>
              <a:t> ZP </a:t>
            </a:r>
            <a:r>
              <a:rPr lang="sq-AL" b="1" dirty="0" smtClean="0">
                <a:solidFill>
                  <a:schemeClr val="tx1"/>
                </a:solidFill>
              </a:rPr>
              <a:t>vazhdon më tutje</a:t>
            </a:r>
            <a:r>
              <a:rPr lang="sq-AL" dirty="0" smtClean="0">
                <a:solidFill>
                  <a:schemeClr val="tx1"/>
                </a:solidFill>
              </a:rPr>
              <a:t> me procedurën e prokurimit</a:t>
            </a:r>
            <a:endParaRPr lang="en-US" dirty="0" smtClean="0">
              <a:solidFill>
                <a:schemeClr val="tx1"/>
              </a:solidFill>
            </a:endParaRPr>
          </a:p>
          <a:p>
            <a:pPr algn="ctr"/>
            <a:endParaRPr lang="en-US" dirty="0">
              <a:solidFill>
                <a:schemeClr val="tx1"/>
              </a:solidFill>
            </a:endParaRPr>
          </a:p>
        </p:txBody>
      </p:sp>
      <p:sp>
        <p:nvSpPr>
          <p:cNvPr id="7" name="Slide Number Placeholder 6"/>
          <p:cNvSpPr>
            <a:spLocks noGrp="1"/>
          </p:cNvSpPr>
          <p:nvPr>
            <p:ph type="sldNum" sz="quarter" idx="12"/>
          </p:nvPr>
        </p:nvSpPr>
        <p:spPr/>
        <p:txBody>
          <a:bodyPr/>
          <a:lstStyle/>
          <a:p>
            <a:fld id="{872C2D91-5140-E643-83AC-7A21B4B6FCA7}" type="slidenum">
              <a:rPr lang="en-US" smtClean="0"/>
              <a:pPr/>
              <a:t>25</a:t>
            </a:fld>
            <a:endParaRPr lang="en-US"/>
          </a:p>
        </p:txBody>
      </p:sp>
      <p:sp>
        <p:nvSpPr>
          <p:cNvPr id="8" name="Footer Placeholder 7"/>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000" b="1" dirty="0" smtClean="0">
                <a:solidFill>
                  <a:srgbClr val="002060"/>
                </a:solidFill>
                <a:latin typeface="Cambria" panose="02040503050406030204" pitchFamily="18" charset="0"/>
                <a:ea typeface="Cambria" panose="02040503050406030204" pitchFamily="18" charset="0"/>
              </a:rPr>
              <a:t>SKEMA E RRJEDHËS SË PROCEDURËS SË ANKESAVE – Shkalla I – pranë AK</a:t>
            </a:r>
            <a:r>
              <a:rPr lang="en-US" sz="2000" b="1" dirty="0" smtClean="0">
                <a:solidFill>
                  <a:srgbClr val="002060"/>
                </a:solidFill>
                <a:latin typeface="Cambria" panose="02040503050406030204" pitchFamily="18" charset="0"/>
                <a:ea typeface="Cambria" panose="02040503050406030204" pitchFamily="18" charset="0"/>
              </a:rPr>
              <a:t> (2)</a:t>
            </a:r>
            <a:br>
              <a:rPr lang="en-US" sz="2000" b="1" dirty="0" smtClean="0">
                <a:solidFill>
                  <a:srgbClr val="002060"/>
                </a:solidFill>
                <a:latin typeface="Cambria" panose="02040503050406030204" pitchFamily="18" charset="0"/>
                <a:ea typeface="Cambria" panose="02040503050406030204" pitchFamily="18" charset="0"/>
              </a:rPr>
            </a:b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9600" y="1295400"/>
            <a:ext cx="8077200" cy="4830763"/>
          </a:xfrm>
        </p:spPr>
        <p:txBody>
          <a:bodyPr/>
          <a:lstStyle/>
          <a:p>
            <a:pPr>
              <a:buNone/>
            </a:pPr>
            <a:endParaRPr lang="en-US" sz="2400" dirty="0" smtClean="0"/>
          </a:p>
        </p:txBody>
      </p:sp>
      <p:sp>
        <p:nvSpPr>
          <p:cNvPr id="6" name="Down Arrow Callout 5"/>
          <p:cNvSpPr/>
          <p:nvPr/>
        </p:nvSpPr>
        <p:spPr>
          <a:xfrm>
            <a:off x="609600" y="1371600"/>
            <a:ext cx="8077200" cy="4800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en-US" b="1" dirty="0" smtClean="0">
                <a:solidFill>
                  <a:schemeClr val="tx1"/>
                </a:solidFill>
              </a:rPr>
              <a:t> </a:t>
            </a:r>
            <a:r>
              <a:rPr lang="sq-AL" b="1" dirty="0" smtClean="0">
                <a:solidFill>
                  <a:schemeClr val="tx1"/>
                </a:solidFill>
              </a:rPr>
              <a:t>Aprovon ankesën</a:t>
            </a:r>
            <a:r>
              <a:rPr lang="sq-AL" dirty="0" smtClean="0">
                <a:solidFill>
                  <a:schemeClr val="tx1"/>
                </a:solidFill>
              </a:rPr>
              <a:t> </a:t>
            </a: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ZP informon me shkrim parashtruesin e ankesës dhe te gjitha palët e interesuara</a:t>
            </a: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Nëse miratimi ndërlidhet me vendimin </a:t>
            </a:r>
            <a:r>
              <a:rPr lang="sq-AL" b="1" dirty="0" smtClean="0">
                <a:solidFill>
                  <a:schemeClr val="tx1"/>
                </a:solidFill>
              </a:rPr>
              <a:t>për shpërblim  te një kontrate, </a:t>
            </a:r>
            <a:r>
              <a:rPr lang="sq-AL" dirty="0" smtClean="0">
                <a:solidFill>
                  <a:schemeClr val="tx1"/>
                </a:solidFill>
              </a:rPr>
              <a:t>ZP do te beje </a:t>
            </a:r>
            <a:r>
              <a:rPr lang="sq-AL" b="1" dirty="0" smtClean="0">
                <a:solidFill>
                  <a:schemeClr val="tx1"/>
                </a:solidFill>
              </a:rPr>
              <a:t>publikimin e anulimit e Njoftimit </a:t>
            </a:r>
            <a:r>
              <a:rPr lang="en-US" b="1" dirty="0" err="1" smtClean="0">
                <a:solidFill>
                  <a:schemeClr val="tx1"/>
                </a:solidFill>
              </a:rPr>
              <a:t>mbi</a:t>
            </a:r>
            <a:r>
              <a:rPr lang="en-US" b="1" dirty="0" smtClean="0">
                <a:solidFill>
                  <a:schemeClr val="tx1"/>
                </a:solidFill>
              </a:rPr>
              <a:t> </a:t>
            </a:r>
            <a:r>
              <a:rPr lang="en-US" b="1" dirty="0" err="1" smtClean="0">
                <a:solidFill>
                  <a:schemeClr val="tx1"/>
                </a:solidFill>
              </a:rPr>
              <a:t>vendimin</a:t>
            </a:r>
            <a:r>
              <a:rPr lang="en-US" b="1" dirty="0" smtClean="0">
                <a:solidFill>
                  <a:schemeClr val="tx1"/>
                </a:solidFill>
              </a:rPr>
              <a:t> e </a:t>
            </a:r>
            <a:r>
              <a:rPr lang="en-US" b="1" dirty="0" err="1" smtClean="0">
                <a:solidFill>
                  <a:schemeClr val="tx1"/>
                </a:solidFill>
              </a:rPr>
              <a:t>autoritetit</a:t>
            </a:r>
            <a:r>
              <a:rPr lang="en-US" b="1" dirty="0" smtClean="0">
                <a:solidFill>
                  <a:schemeClr val="tx1"/>
                </a:solidFill>
              </a:rPr>
              <a:t> </a:t>
            </a:r>
            <a:r>
              <a:rPr lang="en-US" b="1" dirty="0" err="1" smtClean="0">
                <a:solidFill>
                  <a:schemeClr val="tx1"/>
                </a:solidFill>
              </a:rPr>
              <a:t>kontraktues</a:t>
            </a:r>
            <a:r>
              <a:rPr lang="sq-AL" dirty="0" smtClean="0">
                <a:solidFill>
                  <a:schemeClr val="tx1"/>
                </a:solidFill>
              </a:rPr>
              <a:t>, duke përdorur </a:t>
            </a:r>
            <a:r>
              <a:rPr lang="sq-AL" b="1" dirty="0" smtClean="0">
                <a:solidFill>
                  <a:schemeClr val="tx1"/>
                </a:solidFill>
              </a:rPr>
              <a:t>formularin B</a:t>
            </a:r>
            <a:r>
              <a:rPr lang="en-US" b="1" dirty="0" smtClean="0">
                <a:solidFill>
                  <a:schemeClr val="tx1"/>
                </a:solidFill>
              </a:rPr>
              <a:t>58</a:t>
            </a:r>
            <a:r>
              <a:rPr lang="sq-AL" dirty="0" smtClean="0">
                <a:solidFill>
                  <a:schemeClr val="tx1"/>
                </a:solidFill>
              </a:rPr>
              <a:t>, dhe do te vazhdoj me ri-vlerësim te aktivitetit te prokurimit</a:t>
            </a: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Nëse miratimi  ndërlidhet me</a:t>
            </a:r>
            <a:r>
              <a:rPr lang="sq-AL" b="1" dirty="0" smtClean="0">
                <a:solidFill>
                  <a:schemeClr val="tx1"/>
                </a:solidFill>
              </a:rPr>
              <a:t> njoftimet për kontratë, dokumentet e tenderit, </a:t>
            </a:r>
            <a:r>
              <a:rPr lang="sq-AL" dirty="0" smtClean="0">
                <a:solidFill>
                  <a:schemeClr val="tx1"/>
                </a:solidFill>
              </a:rPr>
              <a:t>ZP</a:t>
            </a:r>
            <a:r>
              <a:rPr lang="sq-AL" b="1" dirty="0" smtClean="0">
                <a:solidFill>
                  <a:schemeClr val="tx1"/>
                </a:solidFill>
              </a:rPr>
              <a:t> </a:t>
            </a:r>
            <a:r>
              <a:rPr lang="sq-AL" dirty="0" smtClean="0">
                <a:solidFill>
                  <a:schemeClr val="tx1"/>
                </a:solidFill>
              </a:rPr>
              <a:t>do te beje </a:t>
            </a:r>
            <a:r>
              <a:rPr lang="sq-AL" b="1" dirty="0" smtClean="0">
                <a:solidFill>
                  <a:schemeClr val="tx1"/>
                </a:solidFill>
              </a:rPr>
              <a:t>publikimin e Njoftimit për korrigjim te gabimeve</a:t>
            </a:r>
            <a:r>
              <a:rPr lang="sq-AL" dirty="0" smtClean="0">
                <a:solidFill>
                  <a:schemeClr val="tx1"/>
                </a:solidFill>
              </a:rPr>
              <a:t>, duke përdorur </a:t>
            </a:r>
            <a:r>
              <a:rPr lang="sq-AL" b="1" dirty="0" smtClean="0">
                <a:solidFill>
                  <a:schemeClr val="tx1"/>
                </a:solidFill>
              </a:rPr>
              <a:t>formularin B54</a:t>
            </a:r>
            <a:r>
              <a:rPr lang="sq-AL" dirty="0" smtClean="0">
                <a:solidFill>
                  <a:schemeClr val="tx1"/>
                </a:solidFill>
              </a:rPr>
              <a:t> dhe do te zgjas afatin e dorëzimit te tenderëve </a:t>
            </a:r>
            <a:endParaRPr lang="en-US" dirty="0" smtClean="0">
              <a:solidFill>
                <a:schemeClr val="tx1"/>
              </a:solidFill>
            </a:endParaRPr>
          </a:p>
          <a:p>
            <a:pPr algn="ctr"/>
            <a:endParaRPr lang="en-US" dirty="0">
              <a:solidFill>
                <a:schemeClr val="tx1"/>
              </a:solidFill>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26</a:t>
            </a:fld>
            <a:endParaRPr lang="en-US"/>
          </a:p>
        </p:txBody>
      </p:sp>
      <p:sp>
        <p:nvSpPr>
          <p:cNvPr id="7" name="Footer Placeholder 6"/>
          <p:cNvSpPr>
            <a:spLocks noGrp="1"/>
          </p:cNvSpPr>
          <p:nvPr>
            <p:ph type="ftr" sz="quarter" idx="11"/>
          </p:nvPr>
        </p:nvSpPr>
        <p:spPr>
          <a:xfrm>
            <a:off x="1447800" y="6356350"/>
            <a:ext cx="4572000" cy="365125"/>
          </a:xfrm>
        </p:spPr>
        <p:txBody>
          <a:bodyPr/>
          <a:lstStyle/>
          <a:p>
            <a:r>
              <a:rPr lang="en-US" smtClean="0"/>
              <a:t>Departamenti per Trajnime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lstStyle/>
          <a:p>
            <a:r>
              <a:rPr lang="en-GB" sz="2800" b="1" dirty="0"/>
              <a:t>PARAQITJA E ANKESËS PRANË OSHP-se</a:t>
            </a:r>
            <a:r>
              <a:rPr lang="sq-AL" sz="2800" dirty="0"/>
              <a:t/>
            </a:r>
            <a:br>
              <a:rPr lang="sq-AL" sz="2800" dirty="0"/>
            </a:br>
            <a:endParaRPr lang="sq-AL" sz="2800" dirty="0"/>
          </a:p>
        </p:txBody>
      </p:sp>
      <p:sp>
        <p:nvSpPr>
          <p:cNvPr id="3" name="Content Placeholder 2"/>
          <p:cNvSpPr>
            <a:spLocks noGrp="1"/>
          </p:cNvSpPr>
          <p:nvPr>
            <p:ph idx="1"/>
          </p:nvPr>
        </p:nvSpPr>
        <p:spPr>
          <a:xfrm>
            <a:off x="0" y="838200"/>
            <a:ext cx="9144000" cy="5287963"/>
          </a:xfrm>
        </p:spPr>
        <p:txBody>
          <a:bodyPr/>
          <a:lstStyle/>
          <a:p>
            <a:endParaRPr lang="sq-AL" sz="2000" dirty="0" smtClean="0"/>
          </a:p>
          <a:p>
            <a:r>
              <a:rPr lang="sq-AL" sz="2000" dirty="0" smtClean="0"/>
              <a:t>Ankesa </a:t>
            </a:r>
            <a:r>
              <a:rPr lang="sq-AL" sz="2000" dirty="0"/>
              <a:t>pranë OSHP-së duhet të dorëzohet vetëm pas udhëheqjes së një procedure paraprake për zgjidhje të mosmarrëveshjes dhe te dorëzohet brenda dhjetë (10) ditëve </a:t>
            </a:r>
            <a:r>
              <a:rPr lang="sq-AL" sz="2000" b="1" dirty="0"/>
              <a:t>pas vendimit të lëshuar nga autoriteti kontraktues në procedurën paraprake të zgjidhjes së mosmarrëveshjes</a:t>
            </a:r>
            <a:r>
              <a:rPr lang="sq-AL" sz="2000" dirty="0"/>
              <a:t> në përputhje me nenin 108/A të LPP-se</a:t>
            </a:r>
            <a:r>
              <a:rPr lang="sq-AL" sz="2000" dirty="0" smtClean="0"/>
              <a:t>.</a:t>
            </a:r>
            <a:r>
              <a:rPr lang="sq-AL" sz="2000" dirty="0"/>
              <a:t> </a:t>
            </a:r>
            <a:endParaRPr lang="sq-AL" sz="2000" dirty="0" smtClean="0"/>
          </a:p>
          <a:p>
            <a:pPr marL="0" indent="0">
              <a:buNone/>
            </a:pPr>
            <a:endParaRPr lang="sq-AL" sz="2000" dirty="0"/>
          </a:p>
          <a:p>
            <a:r>
              <a:rPr lang="sq-AL" sz="2000" dirty="0" smtClean="0"/>
              <a:t>Ankesa </a:t>
            </a:r>
            <a:r>
              <a:rPr lang="sq-AL" sz="2000" dirty="0"/>
              <a:t>do të dorëzohet në origjinal tek Organi Shqyrtues i Prokurimit “OSHP” dhe njëkohësisht, një kopje e ankesës do t’i dorëzohet Autoritetit Kontraktues. Pretendimet ankimore duhet te jene te njëjta me ato te paraqitura ne Autoritetin Kontraktues</a:t>
            </a:r>
            <a:r>
              <a:rPr lang="sq-AL" sz="2000" dirty="0" smtClean="0"/>
              <a:t>.</a:t>
            </a:r>
          </a:p>
          <a:p>
            <a:endParaRPr lang="sq-AL" sz="2000" dirty="0"/>
          </a:p>
          <a:p>
            <a:r>
              <a:rPr lang="sq-AL" sz="2000" dirty="0" smtClean="0"/>
              <a:t>Në </a:t>
            </a:r>
            <a:r>
              <a:rPr lang="sq-AL" sz="2000" dirty="0"/>
              <a:t>rast të tërheqjes së ankesave të parashtruara, OSHP ka autoritet për të vazhduar ne emër te vet shqyrtimin e supozimeve në mënyrë të drejtpërdrejtë apo të tërthortë të paraqitura ne një ankesë.</a:t>
            </a:r>
          </a:p>
          <a:p>
            <a:r>
              <a:rPr lang="sq-AL" sz="2000" dirty="0"/>
              <a:t> </a:t>
            </a:r>
          </a:p>
        </p:txBody>
      </p:sp>
      <p:sp>
        <p:nvSpPr>
          <p:cNvPr id="4" name="Footer Placeholder 3"/>
          <p:cNvSpPr>
            <a:spLocks noGrp="1"/>
          </p:cNvSpPr>
          <p:nvPr>
            <p:ph type="ftr" sz="quarter" idx="11"/>
          </p:nvPr>
        </p:nvSpPr>
        <p:spPr>
          <a:xfrm>
            <a:off x="1905000" y="6356350"/>
            <a:ext cx="41148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27</a:t>
            </a:fld>
            <a:endParaRPr lang="en-US"/>
          </a:p>
        </p:txBody>
      </p:sp>
    </p:spTree>
    <p:extLst>
      <p:ext uri="{BB962C8B-B14F-4D97-AF65-F5344CB8AC3E}">
        <p14:creationId xmlns:p14="http://schemas.microsoft.com/office/powerpoint/2010/main" val="3765525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sq-AL" sz="2800" b="1" dirty="0"/>
              <a:t>Përmbajtja </a:t>
            </a:r>
            <a:r>
              <a:rPr lang="sq-AL" sz="2800" b="1" dirty="0" smtClean="0"/>
              <a:t>e </a:t>
            </a:r>
            <a:r>
              <a:rPr lang="sq-AL" sz="2800" b="1" dirty="0"/>
              <a:t>një ankese të dorëzuar OSHP-së</a:t>
            </a:r>
            <a:r>
              <a:rPr lang="sq-AL" sz="3600" dirty="0"/>
              <a:t/>
            </a:r>
            <a:br>
              <a:rPr lang="sq-AL" sz="3600" dirty="0"/>
            </a:br>
            <a:endParaRPr lang="sq-AL" sz="2800" dirty="0"/>
          </a:p>
        </p:txBody>
      </p:sp>
      <p:sp>
        <p:nvSpPr>
          <p:cNvPr id="3" name="Content Placeholder 2"/>
          <p:cNvSpPr>
            <a:spLocks noGrp="1"/>
          </p:cNvSpPr>
          <p:nvPr>
            <p:ph idx="1"/>
          </p:nvPr>
        </p:nvSpPr>
        <p:spPr>
          <a:xfrm>
            <a:off x="0" y="914400"/>
            <a:ext cx="9144000" cy="5441950"/>
          </a:xfrm>
        </p:spPr>
        <p:txBody>
          <a:bodyPr/>
          <a:lstStyle/>
          <a:p>
            <a:pPr marL="457200" lvl="1" indent="0">
              <a:buNone/>
            </a:pPr>
            <a:r>
              <a:rPr lang="sq-AL" sz="1600" b="1" dirty="0" smtClean="0"/>
              <a:t>Ankesa </a:t>
            </a:r>
            <a:r>
              <a:rPr lang="sq-AL" sz="1600" b="1" dirty="0"/>
              <a:t>duhet të përmbajë</a:t>
            </a:r>
            <a:r>
              <a:rPr lang="sq-AL" sz="1600" dirty="0" smtClean="0"/>
              <a:t>:</a:t>
            </a:r>
          </a:p>
          <a:p>
            <a:pPr lvl="1"/>
            <a:endParaRPr lang="sq-AL" sz="1600" dirty="0"/>
          </a:p>
          <a:p>
            <a:pPr lvl="0"/>
            <a:r>
              <a:rPr lang="sq-AL" sz="1800" dirty="0"/>
              <a:t>emrin, adresën postare, adresën elektronike, dhe informatat e kontaktit të parashtruesit të ankesës;</a:t>
            </a:r>
          </a:p>
          <a:p>
            <a:pPr lvl="0"/>
            <a:r>
              <a:rPr lang="sq-AL" sz="1800" dirty="0"/>
              <a:t>emrin e autoritetit kontraktues në fjalë;</a:t>
            </a:r>
          </a:p>
          <a:p>
            <a:pPr lvl="0"/>
            <a:r>
              <a:rPr lang="sq-AL" sz="1800" dirty="0"/>
              <a:t>bën një përshkrim specifik të  arsyeshëm te aktivitetit të prokurimit në fjalë;</a:t>
            </a:r>
          </a:p>
          <a:p>
            <a:pPr lvl="0"/>
            <a:r>
              <a:rPr lang="sq-AL" sz="1800" dirty="0"/>
              <a:t>bashkëngjitur një kopje të njoftimit të kontratës në fjalë ose njoftimit të rezultatit të konkursit për projektim, nëse një e tillë është nxjerrë apo publikuar;</a:t>
            </a:r>
          </a:p>
          <a:p>
            <a:pPr lvl="0"/>
            <a:r>
              <a:rPr lang="sq-AL" sz="1800" dirty="0"/>
              <a:t>Demonstron se parashtruesi i ankesës kualifikohet si një “palë e interesuar,” sikurse përkufizohet nën nenin 4 të ligjit të tanishëm;</a:t>
            </a:r>
          </a:p>
          <a:p>
            <a:pPr lvl="0"/>
            <a:r>
              <a:rPr lang="sq-AL" sz="1800" dirty="0"/>
              <a:t>Përshkruan rrethanat faktike që përbejnë apo prodhojnë shkeljen e pretenduar;</a:t>
            </a:r>
          </a:p>
          <a:p>
            <a:pPr lvl="0"/>
            <a:r>
              <a:rPr lang="sq-AL" sz="1800" dirty="0"/>
              <a:t>Specifikon dispozitën apo dispozitat e LPP-së që pretendohet se janë shkelur; </a:t>
            </a:r>
          </a:p>
          <a:p>
            <a:pPr lvl="0"/>
            <a:r>
              <a:rPr lang="sq-AL" sz="1800" dirty="0" smtClean="0"/>
              <a:t>e </a:t>
            </a:r>
            <a:r>
              <a:rPr lang="sq-AL" sz="1800" dirty="0"/>
              <a:t>ka të bashkangjitur një kopje të vendimit të miratuar nga autoriteti kontraktues gjatë kontekstit paraprak të zgjidhjes së mosmarrëveshjes në përputhje me nenin 108/A;  dhe</a:t>
            </a:r>
          </a:p>
          <a:p>
            <a:pPr lvl="0"/>
            <a:r>
              <a:rPr lang="sq-AL" sz="1800" dirty="0" smtClean="0"/>
              <a:t>siguron </a:t>
            </a:r>
            <a:r>
              <a:rPr lang="sq-AL" sz="1800" dirty="0"/>
              <a:t>dëshminë e pagesës së tarifës së ankimit, të përmendur në nenin 118 të këtij ligji.</a:t>
            </a:r>
          </a:p>
          <a:p>
            <a:pPr marL="0" indent="0">
              <a:buNone/>
            </a:pPr>
            <a:r>
              <a:rPr lang="sq-AL" sz="1800" dirty="0"/>
              <a:t> </a:t>
            </a:r>
          </a:p>
          <a:p>
            <a:endParaRPr lang="sq-AL" sz="1600" dirty="0"/>
          </a:p>
        </p:txBody>
      </p:sp>
      <p:sp>
        <p:nvSpPr>
          <p:cNvPr id="4" name="Footer Placeholder 3"/>
          <p:cNvSpPr>
            <a:spLocks noGrp="1"/>
          </p:cNvSpPr>
          <p:nvPr>
            <p:ph type="ftr" sz="quarter" idx="11"/>
          </p:nvPr>
        </p:nvSpPr>
        <p:spPr>
          <a:xfrm>
            <a:off x="1981200" y="6356350"/>
            <a:ext cx="40386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3198790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sq-AL" sz="2800" dirty="0" smtClean="0"/>
              <a:t>Kompletimi i Ankesës </a:t>
            </a:r>
            <a:endParaRPr lang="sq-AL" sz="2800" dirty="0"/>
          </a:p>
        </p:txBody>
      </p:sp>
      <p:sp>
        <p:nvSpPr>
          <p:cNvPr id="3" name="Content Placeholder 2"/>
          <p:cNvSpPr>
            <a:spLocks noGrp="1"/>
          </p:cNvSpPr>
          <p:nvPr>
            <p:ph idx="1"/>
          </p:nvPr>
        </p:nvSpPr>
        <p:spPr>
          <a:xfrm>
            <a:off x="0" y="914400"/>
            <a:ext cx="9144000" cy="5562600"/>
          </a:xfrm>
        </p:spPr>
        <p:txBody>
          <a:bodyPr/>
          <a:lstStyle/>
          <a:p>
            <a:r>
              <a:rPr lang="sq-AL" sz="2000" dirty="0" smtClean="0"/>
              <a:t>Nëse </a:t>
            </a:r>
            <a:r>
              <a:rPr lang="sq-AL" sz="2000" dirty="0"/>
              <a:t>mungon ndonjë nga elementet e përmendura </a:t>
            </a:r>
            <a:r>
              <a:rPr lang="sq-AL" sz="2000" dirty="0" smtClean="0"/>
              <a:t>, OSHP </a:t>
            </a:r>
            <a:r>
              <a:rPr lang="sq-AL" sz="2000" dirty="0"/>
              <a:t>menjëherë do ta njoftojë me shkrim parashtruesin e ankesës, në mënyrën më të shpejtë të mundur, rreth natyrës së mangësive</a:t>
            </a:r>
            <a:r>
              <a:rPr lang="sq-AL" sz="2000" dirty="0" smtClean="0"/>
              <a:t>.</a:t>
            </a:r>
          </a:p>
          <a:p>
            <a:r>
              <a:rPr lang="sq-AL" sz="2000" dirty="0" smtClean="0"/>
              <a:t>Nëse </a:t>
            </a:r>
            <a:r>
              <a:rPr lang="sq-AL" sz="2000" dirty="0"/>
              <a:t>afati për parashtrimin e ankesës ka skaduar  ose  skadon  për  më  pak  se  katër  (4)  ditë,  parashtruesi  i  ankesës  do  të  ketë  në dispozicion katër (4) ditë pas marrjes së njoftimit të tillë për të korrigjuar të metat e tilla dhe për të ri-parashtruar ankesën. </a:t>
            </a:r>
            <a:endParaRPr lang="sq-AL" sz="2000" dirty="0" smtClean="0"/>
          </a:p>
          <a:p>
            <a:r>
              <a:rPr lang="sq-AL" sz="2000" dirty="0" smtClean="0"/>
              <a:t>Nëse </a:t>
            </a:r>
            <a:r>
              <a:rPr lang="sq-AL" sz="2000" dirty="0"/>
              <a:t>afati për parashtrimin e ankesës akoma nuk ka skaduar dhe nuk skadon për më pak se dy (2) ditë, parashtruesi i kërkesës mund të ri-parashtrojë kërkesën në çdo kohë para skadimit të afatit për parashtrim.</a:t>
            </a:r>
          </a:p>
          <a:p>
            <a:r>
              <a:rPr lang="sq-AL" sz="2000" dirty="0" smtClean="0"/>
              <a:t>Nëse </a:t>
            </a:r>
            <a:r>
              <a:rPr lang="sq-AL" sz="2000" dirty="0"/>
              <a:t>OSHP konstaton se ankesa është parashtruar me kohë dhe i plotëson kushtet sipas </a:t>
            </a:r>
            <a:r>
              <a:rPr lang="sq-AL" sz="2000" dirty="0" smtClean="0"/>
              <a:t>rregullave , OSHP </a:t>
            </a:r>
            <a:r>
              <a:rPr lang="sq-AL" sz="2000" dirty="0"/>
              <a:t>menjëherë do të</a:t>
            </a:r>
            <a:r>
              <a:rPr lang="sq-AL" sz="2000" dirty="0" smtClean="0"/>
              <a:t>:</a:t>
            </a:r>
            <a:r>
              <a:rPr lang="sq-AL" sz="2000" dirty="0"/>
              <a:t> </a:t>
            </a:r>
          </a:p>
          <a:p>
            <a:pPr lvl="0"/>
            <a:r>
              <a:rPr lang="sq-AL" sz="2000" dirty="0"/>
              <a:t>caktojë një ekspert për shqyrtim të </a:t>
            </a:r>
            <a:r>
              <a:rPr lang="sq-AL" sz="2000" dirty="0" err="1"/>
              <a:t>të</a:t>
            </a:r>
            <a:r>
              <a:rPr lang="sq-AL" sz="2000" dirty="0"/>
              <a:t> gjitha pretendimeve të përfshira në ankesë; dhe </a:t>
            </a:r>
          </a:p>
          <a:p>
            <a:pPr lvl="0"/>
            <a:r>
              <a:rPr lang="sq-AL" sz="2000" dirty="0"/>
              <a:t>do te formojë një panel shqyrtues për t’i shqyrtuar pretendimet e bëra në ankesë</a:t>
            </a:r>
          </a:p>
          <a:p>
            <a:pPr marL="0" indent="0">
              <a:buNone/>
            </a:pPr>
            <a:r>
              <a:rPr lang="sq-AL" sz="2000" dirty="0"/>
              <a:t> </a:t>
            </a:r>
          </a:p>
          <a:p>
            <a:endParaRPr lang="sq-AL" sz="1400" dirty="0"/>
          </a:p>
        </p:txBody>
      </p:sp>
      <p:sp>
        <p:nvSpPr>
          <p:cNvPr id="4" name="Footer Placeholder 3"/>
          <p:cNvSpPr>
            <a:spLocks noGrp="1"/>
          </p:cNvSpPr>
          <p:nvPr>
            <p:ph type="ftr" sz="quarter" idx="11"/>
          </p:nvPr>
        </p:nvSpPr>
        <p:spPr>
          <a:xfrm>
            <a:off x="1981200" y="6356350"/>
            <a:ext cx="40386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2029176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Korniza ligjore</a:t>
            </a:r>
            <a:r>
              <a:rPr lang="en-US" sz="2800" b="1" dirty="0" smtClean="0">
                <a:solidFill>
                  <a:srgbClr val="002060"/>
                </a:solidFill>
                <a:latin typeface="Cambria" panose="02040503050406030204" pitchFamily="18" charset="0"/>
                <a:ea typeface="Cambria" panose="02040503050406030204" pitchFamily="18" charset="0"/>
              </a:rPr>
              <a:t> e BE-se</a:t>
            </a:r>
            <a:r>
              <a:rPr lang="sq-AL" sz="2800" b="1" dirty="0" smtClean="0">
                <a:solidFill>
                  <a:srgbClr val="002060"/>
                </a:solidFill>
                <a:latin typeface="Cambria" panose="02040503050406030204" pitchFamily="18" charset="0"/>
                <a:ea typeface="Cambria" panose="02040503050406030204" pitchFamily="18" charset="0"/>
              </a:rPr>
              <a:t> për mjete juridike</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981200"/>
            <a:ext cx="9036050" cy="3895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Font typeface="Wingdings" charset="0"/>
              <a:buChar char="§"/>
            </a:pPr>
            <a:r>
              <a:rPr lang="sq-AL" sz="2000" dirty="0" smtClean="0">
                <a:latin typeface="Cambria" panose="02040503050406030204" pitchFamily="18" charset="0"/>
                <a:ea typeface="Cambria" panose="02040503050406030204" pitchFamily="18" charset="0"/>
              </a:rPr>
              <a:t>Korniza ligjore për shqyrtimin e ankesave në prokurimin publik, mund te gjendet në këto direktiva të BE-se:</a:t>
            </a:r>
            <a:endParaRPr lang="sq-AL" sz="2000" dirty="0" smtClean="0">
              <a:solidFill>
                <a:srgbClr val="0000FF"/>
              </a:solidFill>
              <a:latin typeface="Cambria" panose="02040503050406030204" pitchFamily="18" charset="0"/>
              <a:ea typeface="Cambria" panose="02040503050406030204" pitchFamily="18" charset="0"/>
            </a:endParaRPr>
          </a:p>
          <a:p>
            <a:pPr lvl="0">
              <a:buFont typeface="Wingdings" charset="0"/>
              <a:buChar char="§"/>
            </a:pPr>
            <a:r>
              <a:rPr lang="sq-AL" sz="2000" dirty="0" smtClean="0">
                <a:latin typeface="Cambria" panose="02040503050406030204" pitchFamily="18" charset="0"/>
                <a:ea typeface="Cambria" panose="02040503050406030204" pitchFamily="18" charset="0"/>
              </a:rPr>
              <a:t>direktiva 89/665/EEC, që rregullon mjetet juridike ne dispozicion tek operatoret ekonomik gjate procedurave </a:t>
            </a:r>
            <a:r>
              <a:rPr lang="sq-AL" sz="2000" b="1" dirty="0" smtClean="0">
                <a:latin typeface="Cambria" panose="02040503050406030204" pitchFamily="18" charset="0"/>
                <a:ea typeface="Cambria" panose="02040503050406030204" pitchFamily="18" charset="0"/>
              </a:rPr>
              <a:t>për dhënie te kontratës ne sektorin publik .</a:t>
            </a:r>
          </a:p>
          <a:p>
            <a:pPr lvl="0">
              <a:buFont typeface="Wingdings" charset="0"/>
              <a:buChar char="§"/>
            </a:pPr>
            <a:r>
              <a:rPr lang="sq-AL" sz="2000" dirty="0" smtClean="0">
                <a:latin typeface="Cambria" panose="02040503050406030204" pitchFamily="18" charset="0"/>
                <a:ea typeface="Cambria" panose="02040503050406030204" pitchFamily="18" charset="0"/>
              </a:rPr>
              <a:t>direktiva 92/13/EEC, që rregullon mjetet juridike ne dispozicion tek operatoret ekonomik  gjate procedurave </a:t>
            </a:r>
            <a:r>
              <a:rPr lang="sq-AL" sz="2000" b="1" dirty="0" smtClean="0">
                <a:latin typeface="Cambria" panose="02040503050406030204" pitchFamily="18" charset="0"/>
                <a:ea typeface="Cambria" panose="02040503050406030204" pitchFamily="18" charset="0"/>
              </a:rPr>
              <a:t>për dhënie te kontratës për shërbime komunale.</a:t>
            </a: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3</a:t>
            </a:fld>
            <a:endParaRPr lang="en-US"/>
          </a:p>
        </p:txBody>
      </p:sp>
      <p:sp>
        <p:nvSpPr>
          <p:cNvPr id="4" name="Footer Placeholder 3"/>
          <p:cNvSpPr>
            <a:spLocks noGrp="1"/>
          </p:cNvSpPr>
          <p:nvPr>
            <p:ph type="ftr" sz="quarter" idx="11"/>
          </p:nvPr>
        </p:nvSpPr>
        <p:spPr>
          <a:xfrm>
            <a:off x="1143000" y="6356350"/>
            <a:ext cx="48768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lstStyle/>
          <a:p>
            <a:r>
              <a:rPr lang="sq-AL" b="1" dirty="0"/>
              <a:t> </a:t>
            </a:r>
            <a:r>
              <a:rPr lang="sq-AL" sz="2800" b="1" dirty="0"/>
              <a:t>Efekti </a:t>
            </a:r>
            <a:r>
              <a:rPr lang="sq-AL" sz="2800" b="1" dirty="0" err="1"/>
              <a:t>pezullues</a:t>
            </a:r>
            <a:r>
              <a:rPr lang="sq-AL" sz="2800" b="1" dirty="0"/>
              <a:t> i ankesave</a:t>
            </a:r>
            <a:r>
              <a:rPr lang="sq-AL" sz="2800" dirty="0"/>
              <a:t/>
            </a:r>
            <a:br>
              <a:rPr lang="sq-AL" sz="2800" dirty="0"/>
            </a:br>
            <a:r>
              <a:rPr lang="sq-AL" dirty="0"/>
              <a:t> </a:t>
            </a:r>
            <a:br>
              <a:rPr lang="sq-AL" dirty="0"/>
            </a:br>
            <a:endParaRPr lang="sq-AL" dirty="0"/>
          </a:p>
        </p:txBody>
      </p:sp>
      <p:sp>
        <p:nvSpPr>
          <p:cNvPr id="3" name="Content Placeholder 2"/>
          <p:cNvSpPr>
            <a:spLocks noGrp="1"/>
          </p:cNvSpPr>
          <p:nvPr>
            <p:ph idx="1"/>
          </p:nvPr>
        </p:nvSpPr>
        <p:spPr>
          <a:xfrm>
            <a:off x="0" y="990600"/>
            <a:ext cx="9144000" cy="5365750"/>
          </a:xfrm>
        </p:spPr>
        <p:txBody>
          <a:bodyPr/>
          <a:lstStyle/>
          <a:p>
            <a:r>
              <a:rPr lang="sq-AL" sz="2000" dirty="0" smtClean="0"/>
              <a:t>Përveç </a:t>
            </a:r>
            <a:r>
              <a:rPr lang="sq-AL" sz="2000" dirty="0"/>
              <a:t>nëse paneli përkatës shqyrtues nxjerr një vendim tjetër me shkrim dhe përderisa ta nxjerrë këtë vendim, </a:t>
            </a:r>
            <a:r>
              <a:rPr lang="sq-AL" sz="2000" b="1" dirty="0"/>
              <a:t>dorëzimi i një ankese e obligon autoritetin kontraktues që automatikisht ta pezullojë zbatimin e aktivitetit të prokurimit</a:t>
            </a:r>
            <a:r>
              <a:rPr lang="sq-AL" sz="2000" dirty="0"/>
              <a:t> me të cilin ka të bëjë ankesa në fjalë</a:t>
            </a:r>
            <a:r>
              <a:rPr lang="sq-AL" sz="2000" dirty="0" smtClean="0"/>
              <a:t>.</a:t>
            </a:r>
          </a:p>
          <a:p>
            <a:r>
              <a:rPr lang="sq-AL" sz="2000" dirty="0" smtClean="0"/>
              <a:t>Pavarësisht </a:t>
            </a:r>
            <a:r>
              <a:rPr lang="sq-AL" sz="2000" dirty="0"/>
              <a:t>nga ajo qe u cek me </a:t>
            </a:r>
            <a:r>
              <a:rPr lang="sq-AL" sz="2000" dirty="0" err="1" smtClean="0"/>
              <a:t>lartë,me</a:t>
            </a:r>
            <a:r>
              <a:rPr lang="sq-AL" sz="2000" dirty="0" smtClean="0"/>
              <a:t> </a:t>
            </a:r>
            <a:r>
              <a:rPr lang="sq-AL" sz="2000" dirty="0" err="1" smtClean="0"/>
              <a:t>kerkes</a:t>
            </a:r>
            <a:r>
              <a:rPr lang="sq-AL" sz="2000" dirty="0" smtClean="0"/>
              <a:t> te AK -  Kryetari </a:t>
            </a:r>
            <a:r>
              <a:rPr lang="sq-AL" sz="2000" dirty="0"/>
              <a:t>i OSHP-së mund të nxjerrë një urdhër </a:t>
            </a:r>
            <a:r>
              <a:rPr lang="sq-AL" sz="2000" b="1" dirty="0"/>
              <a:t>duke larguar pezullimin automatik</a:t>
            </a:r>
            <a:r>
              <a:rPr lang="sq-AL" sz="2000" dirty="0"/>
              <a:t>, nëse pas marrjes parasysh të pasojave të mundshme të pezullimit të tilla për të gjitha interesat që me gjasë do të dëmtohen, duke përfshirë </a:t>
            </a:r>
            <a:r>
              <a:rPr lang="sq-AL" sz="2000" b="1" dirty="0"/>
              <a:t>interesin publik </a:t>
            </a:r>
            <a:r>
              <a:rPr lang="sq-AL" sz="2000" dirty="0"/>
              <a:t>dhe interesin e parashtruesit të ankesës</a:t>
            </a:r>
            <a:r>
              <a:rPr lang="sq-AL" sz="2000" b="1" dirty="0"/>
              <a:t>, Kryetari vendos se pasojat negative të pezullimit të tillë i tejkalojnë përfitimet që mund të arrihen përmes asaj</a:t>
            </a:r>
            <a:r>
              <a:rPr lang="sq-AL" sz="2000" b="1" dirty="0" smtClean="0"/>
              <a:t>.</a:t>
            </a:r>
          </a:p>
          <a:p>
            <a:r>
              <a:rPr lang="sq-AL" sz="2000" dirty="0" smtClean="0"/>
              <a:t>Para </a:t>
            </a:r>
            <a:r>
              <a:rPr lang="sq-AL" sz="2000" dirty="0"/>
              <a:t>se të merr çfarëdo veprimi mbi kërkesën e autoritetit kontraktues, parashtruesit të ankesës duhet t'i jepet një mundësi për të </a:t>
            </a:r>
            <a:r>
              <a:rPr lang="sq-AL" sz="2000" b="1" dirty="0"/>
              <a:t>paraqitur argumentet me shkrim te Kryetari se pse  pezullimin nuk duhet të hiqet</a:t>
            </a:r>
            <a:r>
              <a:rPr lang="sq-AL" sz="2000" b="1" dirty="0" smtClean="0"/>
              <a:t>.</a:t>
            </a:r>
            <a:r>
              <a:rPr lang="sq-AL" sz="2000" dirty="0" smtClean="0"/>
              <a:t>.</a:t>
            </a:r>
          </a:p>
          <a:p>
            <a:r>
              <a:rPr lang="sq-AL" sz="2000" dirty="0">
                <a:latin typeface="Cambria" panose="02040503050406030204" pitchFamily="18" charset="0"/>
                <a:ea typeface="Cambria" panose="02040503050406030204" pitchFamily="18" charset="0"/>
              </a:rPr>
              <a:t>Kryetari do të njoftojë ankuesin dhe autoritetin përkatës me shkrim për vendimin e tij </a:t>
            </a:r>
            <a:r>
              <a:rPr lang="sq-AL" sz="2000" dirty="0" smtClean="0"/>
              <a:t>.</a:t>
            </a:r>
            <a:endParaRPr lang="sq-AL" sz="2000" dirty="0"/>
          </a:p>
          <a:p>
            <a:pPr marL="0" indent="0">
              <a:buNone/>
            </a:pPr>
            <a:endParaRPr lang="sq-AL" sz="2000" dirty="0"/>
          </a:p>
        </p:txBody>
      </p:sp>
      <p:sp>
        <p:nvSpPr>
          <p:cNvPr id="4" name="Footer Placeholder 3"/>
          <p:cNvSpPr>
            <a:spLocks noGrp="1"/>
          </p:cNvSpPr>
          <p:nvPr>
            <p:ph type="ftr" sz="quarter" idx="11"/>
          </p:nvPr>
        </p:nvSpPr>
        <p:spPr>
          <a:xfrm>
            <a:off x="2057400" y="6356350"/>
            <a:ext cx="39624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661867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t>Vendimi i OSHP</a:t>
            </a:r>
            <a:r>
              <a:rPr lang="sq-AL" sz="2800" dirty="0"/>
              <a:t/>
            </a:r>
            <a:br>
              <a:rPr lang="sq-AL" sz="2800" dirty="0"/>
            </a:br>
            <a:r>
              <a:rPr lang="sq-AL" sz="2800" dirty="0"/>
              <a:t> </a:t>
            </a:r>
            <a:br>
              <a:rPr lang="sq-AL" sz="2800" dirty="0"/>
            </a:br>
            <a:endParaRPr lang="sq-AL" sz="2800" dirty="0"/>
          </a:p>
        </p:txBody>
      </p:sp>
      <p:sp>
        <p:nvSpPr>
          <p:cNvPr id="3" name="Content Placeholder 2"/>
          <p:cNvSpPr>
            <a:spLocks noGrp="1"/>
          </p:cNvSpPr>
          <p:nvPr>
            <p:ph idx="1"/>
          </p:nvPr>
        </p:nvSpPr>
        <p:spPr>
          <a:xfrm>
            <a:off x="0" y="1143000"/>
            <a:ext cx="9144000" cy="4983163"/>
          </a:xfrm>
        </p:spPr>
        <p:txBody>
          <a:bodyPr/>
          <a:lstStyle/>
          <a:p>
            <a:r>
              <a:rPr lang="sq-AL" sz="1800" dirty="0" smtClean="0"/>
              <a:t>Ne </a:t>
            </a:r>
            <a:r>
              <a:rPr lang="sq-AL" sz="1800" dirty="0"/>
              <a:t>përputhje me nenin 105 te LPP-se, </a:t>
            </a:r>
            <a:r>
              <a:rPr lang="sq-AL" sz="1800" b="1" dirty="0"/>
              <a:t>rastet e përsëritura me pretendimet te njëjta ankimore, kur objekti i kontestit dhe palët janë te njëjta</a:t>
            </a:r>
            <a:r>
              <a:rPr lang="sq-AL" sz="1800" dirty="0"/>
              <a:t>, për raste te cilat janë shqyrtuar me pare, kryetari i panelit shqyrtues duhet te trajtoj </a:t>
            </a:r>
            <a:r>
              <a:rPr lang="sq-AL" sz="1800" b="1" dirty="0"/>
              <a:t>si çështje te gjykuar “</a:t>
            </a:r>
            <a:r>
              <a:rPr lang="sq-AL" sz="1800" b="1" dirty="0" err="1"/>
              <a:t>res</a:t>
            </a:r>
            <a:r>
              <a:rPr lang="sq-AL" sz="1800" b="1" dirty="0"/>
              <a:t> </a:t>
            </a:r>
            <a:r>
              <a:rPr lang="sq-AL" sz="1800" b="1" dirty="0" err="1"/>
              <a:t>judicata</a:t>
            </a:r>
            <a:r>
              <a:rPr lang="sq-AL" sz="1800" b="1" dirty="0"/>
              <a:t>”.</a:t>
            </a:r>
          </a:p>
          <a:p>
            <a:r>
              <a:rPr lang="sq-AL" sz="1800" dirty="0" smtClean="0"/>
              <a:t>Autoritetet </a:t>
            </a:r>
            <a:r>
              <a:rPr lang="sq-AL" sz="1800" dirty="0"/>
              <a:t>kontraktuese, në përputhje me nenin 115.1 të LPP-së, </a:t>
            </a:r>
            <a:r>
              <a:rPr lang="sq-AL" sz="1800" b="1" dirty="0"/>
              <a:t>brenda 15 ditëve nga data e ankesës </a:t>
            </a:r>
            <a:r>
              <a:rPr lang="sq-AL" sz="1800" dirty="0"/>
              <a:t>(e llogaritur si në vijim: 1 ditë për shqyrtim te ankesës; 10 ditë për vlerësim te ekspertit; 4 ditë për përgjigje te autoritetit kontraktues ne lidhje me vlerësimin e ekspertit), duhet ta informojnë parashtruesin e ankesës, ekspertin shqyrtues dhe panelin e shqyrtues, </a:t>
            </a:r>
            <a:r>
              <a:rPr lang="sq-AL" sz="1800" b="1" dirty="0"/>
              <a:t>rreth vendimit të vet lidhur me çështjet e cekura në ankesë.</a:t>
            </a:r>
          </a:p>
          <a:p>
            <a:r>
              <a:rPr lang="sq-AL" sz="1800" dirty="0" smtClean="0"/>
              <a:t>Nëse</a:t>
            </a:r>
            <a:r>
              <a:rPr lang="sq-AL" sz="1800" dirty="0"/>
              <a:t>, në vendimin e tij, autoriteti kontraktues konstaton se pretendimi ose të gjitha pretendimet janë të vlefshme, dhe ankuesi nuk ka refuzuar, Autoriteti Kontraktues, </a:t>
            </a:r>
            <a:r>
              <a:rPr lang="sq-AL" sz="1800" b="1" dirty="0"/>
              <a:t>brenda 5 ditëve ose kohës së lejuar nga eksperti</a:t>
            </a:r>
            <a:r>
              <a:rPr lang="sq-AL" sz="1800" dirty="0"/>
              <a:t>, </a:t>
            </a:r>
            <a:r>
              <a:rPr lang="sq-AL" sz="1800" b="1" dirty="0"/>
              <a:t>do të ndërmerr çfarëdo veprimi korrigjues të rekomanduar nga eksperti</a:t>
            </a:r>
            <a:r>
              <a:rPr lang="sq-AL" sz="1800" b="1" dirty="0" smtClean="0"/>
              <a:t>.</a:t>
            </a:r>
            <a:r>
              <a:rPr lang="sq-AL" sz="1800" b="1" dirty="0"/>
              <a:t> </a:t>
            </a:r>
          </a:p>
          <a:p>
            <a:r>
              <a:rPr lang="sq-AL" sz="1800" dirty="0" smtClean="0"/>
              <a:t>Nëse</a:t>
            </a:r>
            <a:r>
              <a:rPr lang="sq-AL" sz="1800" dirty="0"/>
              <a:t>, brenda afatit kohor të specifikuar, autoriteti kontraktues nuk e nxjerr vendimin që e refuzon ose e mohon vlefshmërinë e një pretendimi ose që nuk e vlerëson farë vlefshmërinë e një pretendimi, </a:t>
            </a:r>
            <a:r>
              <a:rPr lang="sq-AL" sz="1800" b="1" dirty="0"/>
              <a:t>ankesa do t’i referohet panelit shqyrtues.</a:t>
            </a:r>
          </a:p>
          <a:p>
            <a:r>
              <a:rPr lang="sq-AL" sz="1800" b="1" dirty="0"/>
              <a:t> </a:t>
            </a:r>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3971815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p>
            <a:r>
              <a:rPr lang="sq-AL" sz="2800" b="1" dirty="0"/>
              <a:t>Vendimi i OSHP</a:t>
            </a:r>
            <a:endParaRPr lang="sq-AL" sz="2800" dirty="0"/>
          </a:p>
        </p:txBody>
      </p:sp>
      <p:sp>
        <p:nvSpPr>
          <p:cNvPr id="3" name="Content Placeholder 2"/>
          <p:cNvSpPr>
            <a:spLocks noGrp="1"/>
          </p:cNvSpPr>
          <p:nvPr>
            <p:ph idx="1"/>
          </p:nvPr>
        </p:nvSpPr>
        <p:spPr>
          <a:xfrm>
            <a:off x="0" y="609600"/>
            <a:ext cx="9144000" cy="5516563"/>
          </a:xfrm>
        </p:spPr>
        <p:txBody>
          <a:bodyPr/>
          <a:lstStyle/>
          <a:p>
            <a:r>
              <a:rPr lang="sq-AL" sz="1800" dirty="0" smtClean="0"/>
              <a:t>Nëse </a:t>
            </a:r>
            <a:r>
              <a:rPr lang="sq-AL" sz="1800" dirty="0"/>
              <a:t>autoriteti kontraktues e nxjerr një vendim duke konstatuar se një pretendim i bërë në ankesë është i vlefshëm, por ai nuk ndërmerr veprimet e duhura dhe efektive korrigjuese , </a:t>
            </a:r>
            <a:r>
              <a:rPr lang="sq-AL" sz="1800" b="1" dirty="0"/>
              <a:t>parashtruesi i ankesës pastaj mundet që brenda tri (3) ditëve </a:t>
            </a:r>
            <a:r>
              <a:rPr lang="sq-AL" sz="1800" dirty="0"/>
              <a:t>të </a:t>
            </a:r>
            <a:r>
              <a:rPr lang="sq-AL" sz="1800" b="1" dirty="0"/>
              <a:t>paraqesë një njoftim me shkrim tek paneli shqyrtues dhe autoriteti kontraktues</a:t>
            </a:r>
            <a:r>
              <a:rPr lang="sq-AL" sz="1800" dirty="0"/>
              <a:t>, lidhur me dështimin e tillë dhe për të kërkuar nga paneli shqyrtues që ta shqyrtojë çështjen dhe të nxjerrë një urdhër për autoritetin kontraktues duke e detyruar autoritetin e tillë që të korrigjojë shkeljen e pretenduar dhe / ose të parandalojë dëmtimin e mëtejmë të parashtruesit të ankesës dhe / ose një palë tjetër të interesuar. </a:t>
            </a:r>
            <a:endParaRPr lang="sq-AL" sz="1800" dirty="0" smtClean="0"/>
          </a:p>
          <a:p>
            <a:endParaRPr lang="sq-AL" sz="1800" dirty="0" smtClean="0"/>
          </a:p>
          <a:p>
            <a:r>
              <a:rPr lang="sq-AL" sz="1800" dirty="0" smtClean="0"/>
              <a:t>Në </a:t>
            </a:r>
            <a:r>
              <a:rPr lang="sq-AL" sz="1800" dirty="0"/>
              <a:t>këtë rast, AK, </a:t>
            </a:r>
            <a:r>
              <a:rPr lang="sq-AL" sz="1800" b="1" dirty="0"/>
              <a:t>brenda tri (3) ditësh</a:t>
            </a:r>
            <a:r>
              <a:rPr lang="sq-AL" sz="1800" dirty="0"/>
              <a:t>, do të transferojë të gjitha dokumentet te panelin shqyrtues.</a:t>
            </a:r>
          </a:p>
          <a:p>
            <a:r>
              <a:rPr lang="en-GB" sz="1800" dirty="0"/>
              <a:t> </a:t>
            </a:r>
            <a:r>
              <a:rPr lang="sq-AL" sz="1800" dirty="0" smtClean="0"/>
              <a:t>OSHP </a:t>
            </a:r>
            <a:r>
              <a:rPr lang="sq-AL" sz="1800" dirty="0"/>
              <a:t>do të nxjerrë vendimin e tij përfundimtar me shkrim, së bashku me një deklaratë me shkrim mbi arsyet faktike dhe ligjore mbi të cilat është marrë një vendim i </a:t>
            </a:r>
            <a:r>
              <a:rPr lang="sq-AL" sz="1800" dirty="0" smtClean="0"/>
              <a:t>tillë, </a:t>
            </a:r>
            <a:r>
              <a:rPr lang="sq-AL" sz="1800" dirty="0"/>
              <a:t>dhe ndonjë urdhër që nevojitet për zbatimin e vendimit të tillë. </a:t>
            </a:r>
            <a:endParaRPr lang="sq-AL" sz="1800" dirty="0" smtClean="0"/>
          </a:p>
          <a:p>
            <a:endParaRPr lang="sq-AL" sz="1800" dirty="0"/>
          </a:p>
          <a:p>
            <a:r>
              <a:rPr lang="sq-AL" sz="1800" dirty="0" smtClean="0"/>
              <a:t>Një </a:t>
            </a:r>
            <a:r>
              <a:rPr lang="sq-AL" sz="1800" dirty="0"/>
              <a:t>vendim i OSHP-se për ri-vlerësim të përzgjedhjes së ofertuesve ose dhënies së kontratës nuk nënkupton një ndryshim në rezultatin fillestar.</a:t>
            </a:r>
          </a:p>
          <a:p>
            <a:endParaRPr lang="sq-AL" sz="1800" dirty="0"/>
          </a:p>
          <a:p>
            <a:endParaRPr lang="sq-AL" sz="1800" dirty="0"/>
          </a:p>
        </p:txBody>
      </p:sp>
      <p:sp>
        <p:nvSpPr>
          <p:cNvPr id="4" name="Footer Placeholder 3"/>
          <p:cNvSpPr>
            <a:spLocks noGrp="1"/>
          </p:cNvSpPr>
          <p:nvPr>
            <p:ph type="ftr" sz="quarter" idx="11"/>
          </p:nvPr>
        </p:nvSpPr>
        <p:spPr>
          <a:xfrm>
            <a:off x="2057400" y="6356350"/>
            <a:ext cx="39624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03993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sq-AL" sz="2800" b="1" dirty="0"/>
              <a:t>Paraqitja e ankesës pranë Gjykatës Themelore</a:t>
            </a:r>
            <a:r>
              <a:rPr lang="sq-AL" sz="2800" dirty="0"/>
              <a:t/>
            </a:r>
            <a:br>
              <a:rPr lang="sq-AL" sz="2800" dirty="0"/>
            </a:br>
            <a:r>
              <a:rPr lang="sq-AL" sz="2800" dirty="0" smtClean="0"/>
              <a:t>(Tarifat e Ankesave )</a:t>
            </a:r>
            <a:endParaRPr lang="sq-AL" sz="2800" dirty="0"/>
          </a:p>
        </p:txBody>
      </p:sp>
      <p:sp>
        <p:nvSpPr>
          <p:cNvPr id="3" name="Content Placeholder 2"/>
          <p:cNvSpPr>
            <a:spLocks noGrp="1"/>
          </p:cNvSpPr>
          <p:nvPr>
            <p:ph idx="1"/>
          </p:nvPr>
        </p:nvSpPr>
        <p:spPr>
          <a:xfrm>
            <a:off x="0" y="1295400"/>
            <a:ext cx="9144000" cy="5060950"/>
          </a:xfrm>
        </p:spPr>
        <p:txBody>
          <a:bodyPr/>
          <a:lstStyle/>
          <a:p>
            <a:r>
              <a:rPr lang="sq-AL" sz="1800" dirty="0" smtClean="0"/>
              <a:t>Nëse </a:t>
            </a:r>
            <a:r>
              <a:rPr lang="sq-AL" sz="1800" dirty="0"/>
              <a:t>parashtruesi i ankesës mendon se vendimi përfundimtar ose konstatimi i OSHP-së është në kundërshtim me faktet ose me këtë ligj, parashtruesi i ankesës mund të kërkojë nga Gjykata Themelore që ta shqyrtojë një vendim të tillë</a:t>
            </a:r>
            <a:r>
              <a:rPr lang="sq-AL" sz="1800" dirty="0" smtClean="0"/>
              <a:t>.</a:t>
            </a:r>
          </a:p>
          <a:p>
            <a:r>
              <a:rPr lang="sq-AL" sz="1800" dirty="0" smtClean="0"/>
              <a:t>Kërkesa </a:t>
            </a:r>
            <a:r>
              <a:rPr lang="sq-AL" sz="1800" dirty="0"/>
              <a:t>duhet të dorëzohet brenda tridhjetë (30) ditësh nga data e publikimit të vendimit të OSHP-së</a:t>
            </a:r>
            <a:r>
              <a:rPr lang="sq-AL" sz="1800" dirty="0" smtClean="0"/>
              <a:t>.</a:t>
            </a:r>
          </a:p>
          <a:p>
            <a:endParaRPr lang="sq-AL" sz="1800" dirty="0" smtClean="0"/>
          </a:p>
          <a:p>
            <a:endParaRPr lang="sq-AL" sz="1600" dirty="0"/>
          </a:p>
          <a:p>
            <a:endParaRPr lang="sq-AL" sz="1600" dirty="0"/>
          </a:p>
          <a:p>
            <a:endParaRPr lang="sq-AL" sz="1600" dirty="0"/>
          </a:p>
          <a:p>
            <a:endParaRPr lang="sq-AL" sz="1600" dirty="0"/>
          </a:p>
        </p:txBody>
      </p:sp>
      <p:sp>
        <p:nvSpPr>
          <p:cNvPr id="4" name="Footer Placeholder 3"/>
          <p:cNvSpPr>
            <a:spLocks noGrp="1"/>
          </p:cNvSpPr>
          <p:nvPr>
            <p:ph type="ftr" sz="quarter" idx="11"/>
          </p:nvPr>
        </p:nvSpPr>
        <p:spPr>
          <a:xfrm>
            <a:off x="2133600" y="6356350"/>
            <a:ext cx="38862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3298218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lstStyle/>
          <a:p>
            <a:r>
              <a:rPr lang="sq-AL" sz="2800" b="1" dirty="0"/>
              <a:t>Tarifa e ankesave</a:t>
            </a:r>
            <a:r>
              <a:rPr lang="sq-AL" sz="3600" dirty="0"/>
              <a:t/>
            </a:r>
            <a:br>
              <a:rPr lang="sq-AL" sz="3600" dirty="0"/>
            </a:br>
            <a:endParaRPr lang="sq-AL" sz="2800" dirty="0"/>
          </a:p>
        </p:txBody>
      </p:sp>
      <p:sp>
        <p:nvSpPr>
          <p:cNvPr id="3" name="Content Placeholder 2"/>
          <p:cNvSpPr>
            <a:spLocks noGrp="1"/>
          </p:cNvSpPr>
          <p:nvPr>
            <p:ph idx="1"/>
          </p:nvPr>
        </p:nvSpPr>
        <p:spPr>
          <a:xfrm>
            <a:off x="0" y="1219200"/>
            <a:ext cx="8686800" cy="4906963"/>
          </a:xfrm>
        </p:spPr>
        <p:txBody>
          <a:bodyPr/>
          <a:lstStyle/>
          <a:p>
            <a:r>
              <a:rPr lang="sq-AL" sz="2000" dirty="0"/>
              <a:t>Ne përputhje me nenin 108/A te LPP-se, kërkesa për rishqyrtim mund të dorëzohet, </a:t>
            </a:r>
            <a:r>
              <a:rPr lang="sq-AL" sz="2000" b="1" u="sng" dirty="0"/>
              <a:t>pa pagese,</a:t>
            </a:r>
            <a:r>
              <a:rPr lang="sq-AL" sz="2000" dirty="0"/>
              <a:t> nga cilado palë e interesuar </a:t>
            </a:r>
            <a:r>
              <a:rPr lang="sq-AL" sz="2000" b="1" dirty="0"/>
              <a:t>në </a:t>
            </a:r>
            <a:r>
              <a:rPr lang="sq-AL" sz="2000" b="1" u="sng" dirty="0"/>
              <a:t>çdo fazë</a:t>
            </a:r>
            <a:r>
              <a:rPr lang="sq-AL" sz="2000" dirty="0"/>
              <a:t> të aktivitetit të prokurimit dhe në lidhje me </a:t>
            </a:r>
            <a:r>
              <a:rPr lang="sq-AL" sz="2000" b="1" dirty="0"/>
              <a:t>çfarëdo aktiviteti ose lëshimi</a:t>
            </a:r>
            <a:r>
              <a:rPr lang="sq-AL" sz="2000" dirty="0"/>
              <a:t> te autoriteti kontraktues.</a:t>
            </a:r>
          </a:p>
          <a:p>
            <a:r>
              <a:rPr lang="sq-AL" sz="2000" dirty="0"/>
              <a:t>Ne përputhje me nenin 118 te LPP-se, të gjithë ankuesit duhet të paguajnë një tarife te ankesave ne OSHP. </a:t>
            </a:r>
          </a:p>
          <a:p>
            <a:r>
              <a:rPr lang="sq-AL" sz="2000" dirty="0"/>
              <a:t>Kurdo qe ankesa ndërlidhet  me vendimin </a:t>
            </a:r>
            <a:r>
              <a:rPr lang="sq-AL" sz="2000" b="1" dirty="0"/>
              <a:t>për shpërblim  te një kontrate</a:t>
            </a:r>
            <a:r>
              <a:rPr lang="sq-AL" sz="2000" dirty="0"/>
              <a:t>, shuma e tarifës se ankesës është e barabartë me </a:t>
            </a:r>
            <a:r>
              <a:rPr lang="sq-AL" sz="2000" b="1" dirty="0"/>
              <a:t>një </a:t>
            </a:r>
            <a:r>
              <a:rPr lang="sq-AL" sz="2000" b="1" dirty="0" err="1"/>
              <a:t>përqind</a:t>
            </a:r>
            <a:r>
              <a:rPr lang="sq-AL" sz="2000" b="1" dirty="0"/>
              <a:t> (1%) te vlerës së ofertës, por jo më pak se 100 Euro dhe jo më shumë se 5,000 Euro</a:t>
            </a:r>
            <a:r>
              <a:rPr lang="sq-AL" sz="2000" dirty="0"/>
              <a:t>.  </a:t>
            </a:r>
          </a:p>
          <a:p>
            <a:r>
              <a:rPr lang="sq-AL" sz="2000" dirty="0"/>
              <a:t>Kurdo qe </a:t>
            </a:r>
            <a:r>
              <a:rPr lang="sq-AL" sz="2000" dirty="0" err="1"/>
              <a:t>aneksa</a:t>
            </a:r>
            <a:r>
              <a:rPr lang="sq-AL" sz="2000" dirty="0"/>
              <a:t> </a:t>
            </a:r>
            <a:r>
              <a:rPr lang="sq-AL" sz="2000" dirty="0" err="1"/>
              <a:t>nderlidhet</a:t>
            </a:r>
            <a:r>
              <a:rPr lang="sq-AL" sz="2000" dirty="0"/>
              <a:t> me </a:t>
            </a:r>
            <a:r>
              <a:rPr lang="sq-AL" sz="2000" b="1" dirty="0"/>
              <a:t>njoftimin për kontratë, dokumentet e tenderit</a:t>
            </a:r>
            <a:r>
              <a:rPr lang="sq-AL" sz="2000" dirty="0"/>
              <a:t>, shuma e tarifës se ankesës është e barabartë me </a:t>
            </a:r>
            <a:r>
              <a:rPr lang="sq-AL" sz="2000" b="1" dirty="0"/>
              <a:t>një </a:t>
            </a:r>
            <a:r>
              <a:rPr lang="sq-AL" sz="2000" b="1" dirty="0" err="1"/>
              <a:t>përqind</a:t>
            </a:r>
            <a:r>
              <a:rPr lang="sq-AL" sz="2000" b="1" dirty="0"/>
              <a:t> (1%) te vlerës se parashikuar, por jo më pak se 100 Euro dhe jo më shumë se 5,000 Euro.</a:t>
            </a:r>
            <a:r>
              <a:rPr lang="sq-AL" sz="2000" dirty="0"/>
              <a:t> </a:t>
            </a:r>
          </a:p>
          <a:p>
            <a:endParaRPr lang="sq-AL" sz="2000" dirty="0"/>
          </a:p>
        </p:txBody>
      </p:sp>
      <p:sp>
        <p:nvSpPr>
          <p:cNvPr id="4" name="Footer Placeholder 3"/>
          <p:cNvSpPr>
            <a:spLocks noGrp="1"/>
          </p:cNvSpPr>
          <p:nvPr>
            <p:ph type="ftr" sz="quarter" idx="11"/>
          </p:nvPr>
        </p:nvSpPr>
        <p:spPr/>
        <p:txBody>
          <a:bodyPr/>
          <a:lstStyle/>
          <a:p>
            <a:r>
              <a:rPr lang="en-US" smtClean="0"/>
              <a:t>Departamenti per Trajnime </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220588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sq-AL" sz="2800" b="1" dirty="0"/>
              <a:t>Tarifa e ankesave</a:t>
            </a:r>
            <a:r>
              <a:rPr lang="sq-AL" sz="3600" dirty="0"/>
              <a:t/>
            </a:r>
            <a:br>
              <a:rPr lang="sq-AL" sz="3600" dirty="0"/>
            </a:br>
            <a:endParaRPr lang="sq-AL" sz="2800" dirty="0"/>
          </a:p>
        </p:txBody>
      </p:sp>
      <p:sp>
        <p:nvSpPr>
          <p:cNvPr id="3" name="Content Placeholder 2"/>
          <p:cNvSpPr>
            <a:spLocks noGrp="1"/>
          </p:cNvSpPr>
          <p:nvPr>
            <p:ph idx="1"/>
          </p:nvPr>
        </p:nvSpPr>
        <p:spPr>
          <a:xfrm>
            <a:off x="0" y="914400"/>
            <a:ext cx="9144000" cy="5441950"/>
          </a:xfrm>
        </p:spPr>
        <p:txBody>
          <a:bodyPr/>
          <a:lstStyle/>
          <a:p>
            <a:r>
              <a:rPr lang="sq-AL" sz="2000" dirty="0" smtClean="0"/>
              <a:t>Pagesa </a:t>
            </a:r>
            <a:r>
              <a:rPr lang="sq-AL" sz="2000" dirty="0"/>
              <a:t>do të bëhet me para të gatshme apo të barasvlershme në llogarinë e krijuar nga OSHP.</a:t>
            </a:r>
          </a:p>
          <a:p>
            <a:r>
              <a:rPr lang="sq-AL" sz="2000" dirty="0" smtClean="0"/>
              <a:t>Ankesa </a:t>
            </a:r>
            <a:r>
              <a:rPr lang="sq-AL" sz="2000" dirty="0"/>
              <a:t>do të hedhet poshtë nga OSHP nëse nuk shoqërohet me pagesë.</a:t>
            </a:r>
          </a:p>
          <a:p>
            <a:r>
              <a:rPr lang="sq-AL" sz="2000" dirty="0" smtClean="0"/>
              <a:t>Pagesa </a:t>
            </a:r>
            <a:r>
              <a:rPr lang="sq-AL" sz="2000" dirty="0"/>
              <a:t>do t’i kthehet parashtruesit të ankesës kurdo që OSHP e miraton ankesën si të bazuar.</a:t>
            </a:r>
          </a:p>
          <a:p>
            <a:r>
              <a:rPr lang="sq-AL" sz="2000" dirty="0" smtClean="0"/>
              <a:t>Nëse </a:t>
            </a:r>
            <a:r>
              <a:rPr lang="sq-AL" sz="2000" dirty="0"/>
              <a:t>paneli shqyrtues vendos se pretendimet në ankesë janë të kota, OSHP mund të kërkojë nga parashtruesi i ankesës të paguajë një gjobë shtesë deri në </a:t>
            </a:r>
            <a:r>
              <a:rPr lang="sq-AL" sz="2000" b="1" dirty="0"/>
              <a:t>5,000 €.</a:t>
            </a:r>
            <a:r>
              <a:rPr lang="sq-AL" sz="2000" dirty="0"/>
              <a:t> </a:t>
            </a:r>
            <a:endParaRPr lang="sq-AL" sz="2000" dirty="0" smtClean="0"/>
          </a:p>
          <a:p>
            <a:r>
              <a:rPr lang="sq-AL" sz="2000" dirty="0" smtClean="0"/>
              <a:t>Në </a:t>
            </a:r>
            <a:r>
              <a:rPr lang="sq-AL" sz="2000" dirty="0"/>
              <a:t>rast të tillë, parashtruesi i ankesës nuk do të ketë të drejtë legjitime të merr pjesë në një aktivitet të prokurimit të përfshirë me ligjin e tanishëm, derisa</a:t>
            </a:r>
            <a:r>
              <a:rPr lang="sq-AL" sz="2000" dirty="0" smtClean="0"/>
              <a:t>:</a:t>
            </a:r>
          </a:p>
          <a:p>
            <a:pPr marL="0" indent="0">
              <a:buNone/>
            </a:pPr>
            <a:endParaRPr lang="sq-AL" sz="2000" dirty="0"/>
          </a:p>
          <a:p>
            <a:pPr lvl="0"/>
            <a:r>
              <a:rPr lang="sq-AL" sz="2000" dirty="0" smtClean="0"/>
              <a:t>Gjoba </a:t>
            </a:r>
            <a:r>
              <a:rPr lang="sq-AL" sz="2000" dirty="0"/>
              <a:t>të paguhet në tërësi; ose</a:t>
            </a:r>
          </a:p>
          <a:p>
            <a:pPr lvl="0"/>
            <a:r>
              <a:rPr lang="sq-AL" sz="2000" dirty="0"/>
              <a:t>Një organ me juridiksion kompetent shfuqizon urdhrin e OSHP-së që kërkon pagesën e gjobës.</a:t>
            </a:r>
          </a:p>
          <a:p>
            <a:endParaRPr lang="sq-AL" sz="1600" dirty="0"/>
          </a:p>
        </p:txBody>
      </p:sp>
      <p:sp>
        <p:nvSpPr>
          <p:cNvPr id="4" name="Footer Placeholder 3"/>
          <p:cNvSpPr>
            <a:spLocks noGrp="1"/>
          </p:cNvSpPr>
          <p:nvPr>
            <p:ph type="ftr" sz="quarter" idx="11"/>
          </p:nvPr>
        </p:nvSpPr>
        <p:spPr>
          <a:xfrm>
            <a:off x="1981200" y="6356350"/>
            <a:ext cx="4038600" cy="365125"/>
          </a:xfrm>
        </p:spPr>
        <p:txBody>
          <a:bodyPr/>
          <a:lstStyle/>
          <a:p>
            <a:r>
              <a:rPr lang="en-US" smtClean="0"/>
              <a:t>Departamenti per Trajnime </a:t>
            </a:r>
            <a:endParaRPr lang="en-US" dirty="0"/>
          </a:p>
        </p:txBody>
      </p:sp>
      <p:sp>
        <p:nvSpPr>
          <p:cNvPr id="5" name="Slide Number Placeholder 4"/>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2189692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cs typeface="ＭＳ Ｐゴシック" charset="0"/>
              </a:rPr>
              <a:t>Organi Shqyrtues i Prokurimi</a:t>
            </a:r>
            <a:r>
              <a:rPr lang="en-US" sz="2800" b="1" dirty="0" smtClean="0">
                <a:solidFill>
                  <a:srgbClr val="002060"/>
                </a:solidFill>
                <a:latin typeface="Cambria" panose="02040503050406030204" pitchFamily="18" charset="0"/>
                <a:ea typeface="Cambria" panose="02040503050406030204" pitchFamily="18" charset="0"/>
                <a:cs typeface="ＭＳ Ｐゴシック" charset="0"/>
              </a:rPr>
              <a:t>t (2)</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76400"/>
            <a:ext cx="8578850" cy="4200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ClrTx/>
              <a:buFont typeface="Wingdings" charset="0"/>
              <a:buChar char="§"/>
            </a:pPr>
            <a:r>
              <a:rPr lang="sq-AL" sz="2000" dirty="0" smtClean="0">
                <a:latin typeface="Cambria" panose="02040503050406030204" pitchFamily="18" charset="0"/>
                <a:ea typeface="Cambria" panose="02040503050406030204" pitchFamily="18" charset="0"/>
              </a:rPr>
              <a:t>OSHP-ja është organ i pavarur </a:t>
            </a:r>
            <a:r>
              <a:rPr lang="sq-AL" sz="2000" b="1" dirty="0" smtClean="0">
                <a:latin typeface="Cambria" panose="02040503050406030204" pitchFamily="18" charset="0"/>
                <a:ea typeface="Cambria" panose="02040503050406030204" pitchFamily="18" charset="0"/>
              </a:rPr>
              <a:t>për shqyrtim administrativ</a:t>
            </a:r>
            <a:r>
              <a:rPr lang="sq-AL" sz="2000" dirty="0" smtClean="0">
                <a:latin typeface="Cambria" panose="02040503050406030204" pitchFamily="18" charset="0"/>
                <a:ea typeface="Cambria" panose="02040503050406030204" pitchFamily="18" charset="0"/>
              </a:rPr>
              <a:t> t</a:t>
            </a:r>
            <a:r>
              <a:rPr lang="sq-AL" sz="2000" b="1" dirty="0" smtClean="0">
                <a:latin typeface="Cambria" panose="02040503050406030204" pitchFamily="18" charset="0"/>
                <a:ea typeface="Cambria" panose="02040503050406030204" pitchFamily="18" charset="0"/>
              </a:rPr>
              <a:t>ë ankesave në fushën e prokurimit publik</a:t>
            </a:r>
            <a:endParaRPr lang="sq-AL" sz="2000" dirty="0" smtClean="0">
              <a:latin typeface="Cambria" panose="02040503050406030204" pitchFamily="18" charset="0"/>
              <a:ea typeface="Cambria" panose="02040503050406030204" pitchFamily="18" charset="0"/>
            </a:endParaRPr>
          </a:p>
          <a:p>
            <a:pPr>
              <a:buClrTx/>
              <a:buFont typeface="Wingdings" charset="0"/>
              <a:buChar char="§"/>
            </a:pPr>
            <a:r>
              <a:rPr lang="sq-AL" sz="2000" dirty="0" smtClean="0">
                <a:latin typeface="Cambria" panose="02040503050406030204" pitchFamily="18" charset="0"/>
                <a:ea typeface="Cambria" panose="02040503050406030204" pitchFamily="18" charset="0"/>
              </a:rPr>
              <a:t>Me ndryshim/ plotësimet e bëra në LPP, OSHP është shkalla e dytë e shqyrtimit të ankesave n</a:t>
            </a:r>
            <a:r>
              <a:rPr lang="sq-AL" sz="2000" b="1" dirty="0" smtClean="0">
                <a:latin typeface="Cambria" panose="02040503050406030204" pitchFamily="18" charset="0"/>
                <a:ea typeface="Cambria" panose="02040503050406030204" pitchFamily="18" charset="0"/>
              </a:rPr>
              <a:t>ë prokurimin publik</a:t>
            </a:r>
            <a:r>
              <a:rPr lang="sq-AL" sz="2000" dirty="0" smtClean="0">
                <a:latin typeface="Cambria" panose="02040503050406030204" pitchFamily="18" charset="0"/>
                <a:ea typeface="Cambria" panose="02040503050406030204" pitchFamily="18" charset="0"/>
              </a:rPr>
              <a:t> pas AK-se.</a:t>
            </a:r>
          </a:p>
          <a:p>
            <a:pPr>
              <a:buClrTx/>
              <a:buFont typeface="Wingdings" charset="0"/>
              <a:buChar char="§"/>
            </a:pPr>
            <a:endParaRPr lang="sq-AL" sz="2000" dirty="0" smtClean="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5 anëtarë te bordit </a:t>
            </a:r>
            <a:r>
              <a:rPr lang="en-US" sz="2000" dirty="0">
                <a:latin typeface="Cambria" panose="02040503050406030204" pitchFamily="18" charset="0"/>
                <a:ea typeface="Cambria" panose="02040503050406030204" pitchFamily="18" charset="0"/>
              </a:rPr>
              <a:t>(</a:t>
            </a:r>
            <a:r>
              <a:rPr lang="sq-AL" sz="2000" dirty="0">
                <a:latin typeface="Cambria" panose="02040503050406030204" pitchFamily="18" charset="0"/>
                <a:ea typeface="Cambria" panose="02040503050406030204" pitchFamily="18" charset="0"/>
              </a:rPr>
              <a:t>Kryetari dhe 4 anëtare t</a:t>
            </a:r>
            <a:r>
              <a:rPr lang="sq-AL" sz="2000" b="1" dirty="0">
                <a:latin typeface="Cambria" panose="02040503050406030204" pitchFamily="18" charset="0"/>
                <a:ea typeface="Cambria" panose="02040503050406030204" pitchFamily="18" charset="0"/>
              </a:rPr>
              <a:t>ë Bordit</a:t>
            </a:r>
            <a:r>
              <a:rPr lang="en-US" sz="2000" b="1" dirty="0">
                <a:latin typeface="Cambria" panose="02040503050406030204" pitchFamily="18" charset="0"/>
                <a:ea typeface="Cambria" panose="02040503050406030204" pitchFamily="18" charset="0"/>
              </a:rPr>
              <a:t>)</a:t>
            </a: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Mbështetja Administrative: Sekretariati</a:t>
            </a:r>
          </a:p>
          <a:p>
            <a:r>
              <a:rPr lang="sq-AL" sz="2000" dirty="0">
                <a:latin typeface="Cambria" panose="02040503050406030204" pitchFamily="18" charset="0"/>
                <a:ea typeface="Cambria" panose="02040503050406030204" pitchFamily="18" charset="0"/>
              </a:rPr>
              <a:t>OSHP është autoritet publik dhe organizatë buxhetore</a:t>
            </a:r>
          </a:p>
          <a:p>
            <a:endParaRPr lang="en-US" sz="2000" dirty="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36</a:t>
            </a:fld>
            <a:endParaRPr lang="en-US"/>
          </a:p>
        </p:txBody>
      </p:sp>
      <p:sp>
        <p:nvSpPr>
          <p:cNvPr id="4" name="Footer Placeholder 3"/>
          <p:cNvSpPr>
            <a:spLocks noGrp="1"/>
          </p:cNvSpPr>
          <p:nvPr>
            <p:ph type="ftr" sz="quarter" idx="11"/>
          </p:nvPr>
        </p:nvSpPr>
        <p:spPr>
          <a:xfrm>
            <a:off x="1752600" y="6356350"/>
            <a:ext cx="4267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Emërimi i anëtarëve të OSHP-se</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914400"/>
            <a:ext cx="9144000" cy="5364163"/>
          </a:xfrm>
        </p:spPr>
        <p:txBody>
          <a:bodyPr/>
          <a:lstStyle/>
          <a:p>
            <a:r>
              <a:rPr lang="sq-AL" sz="2000" dirty="0" smtClean="0">
                <a:latin typeface="Cambria" panose="02040503050406030204" pitchFamily="18" charset="0"/>
                <a:ea typeface="Cambria" panose="02040503050406030204" pitchFamily="18" charset="0"/>
              </a:rPr>
              <a:t>të gjithë anëtarët emërohen për një mandat prej 5 vjetësh, </a:t>
            </a:r>
            <a:r>
              <a:rPr lang="sq-AL" sz="2000" b="1" dirty="0" smtClean="0">
                <a:latin typeface="Cambria" panose="02040503050406030204" pitchFamily="18" charset="0"/>
                <a:ea typeface="Cambria" panose="02040503050406030204" pitchFamily="18" charset="0"/>
              </a:rPr>
              <a:t>pa të drejtë riemërimi.</a:t>
            </a:r>
          </a:p>
          <a:p>
            <a:r>
              <a:rPr lang="sq-AL" sz="2000" dirty="0" smtClean="0">
                <a:latin typeface="Cambria" panose="02040503050406030204" pitchFamily="18" charset="0"/>
                <a:ea typeface="Cambria" panose="02040503050406030204" pitchFamily="18" charset="0"/>
              </a:rPr>
              <a:t>Secili anëtar i OSHP </a:t>
            </a:r>
            <a:r>
              <a:rPr lang="sq-AL" sz="2000" b="1" dirty="0" smtClean="0">
                <a:latin typeface="Cambria" panose="02040503050406030204" pitchFamily="18" charset="0"/>
                <a:ea typeface="Cambria" panose="02040503050406030204" pitchFamily="18" charset="0"/>
              </a:rPr>
              <a:t>propozohet nga Qeveria dhe emërohet nga Kuvendi </a:t>
            </a:r>
            <a:r>
              <a:rPr lang="sq-AL" sz="2000" dirty="0" smtClean="0">
                <a:latin typeface="Cambria" panose="02040503050406030204" pitchFamily="18" charset="0"/>
                <a:ea typeface="Cambria" panose="02040503050406030204" pitchFamily="18" charset="0"/>
              </a:rPr>
              <a:t>në bazë të rekomandimit të bërë nga një organ përzgjedhës i pavarur i themeluar nga Kuvendi </a:t>
            </a:r>
          </a:p>
          <a:p>
            <a:r>
              <a:rPr lang="sq-AL" sz="2000" dirty="0" smtClean="0">
                <a:latin typeface="Cambria" panose="02040503050406030204" pitchFamily="18" charset="0"/>
                <a:ea typeface="Cambria" panose="02040503050406030204" pitchFamily="18" charset="0"/>
              </a:rPr>
              <a:t>Organi përzgjedhës i pavarur përbëhet prej tre </a:t>
            </a:r>
            <a:r>
              <a:rPr lang="sq-AL" sz="2000" b="1" dirty="0" smtClean="0">
                <a:latin typeface="Cambria" panose="02040503050406030204" pitchFamily="18" charset="0"/>
                <a:ea typeface="Cambria" panose="02040503050406030204" pitchFamily="18" charset="0"/>
              </a:rPr>
              <a:t>gjykatësve të emëruar sipas rregullit të caktuar nga Këshilli Gjyqësor i Kosovës</a:t>
            </a:r>
            <a:r>
              <a:rPr lang="en-US" sz="2000" b="1"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a:buNone/>
            </a:pPr>
            <a:endParaRPr lang="en-US" sz="1200" dirty="0" smtClean="0">
              <a:latin typeface="Cambria" panose="02040503050406030204" pitchFamily="18" charset="0"/>
              <a:ea typeface="Cambria" panose="02040503050406030204" pitchFamily="18" charset="0"/>
            </a:endParaRPr>
          </a:p>
          <a:p>
            <a:pPr lvl="0"/>
            <a:r>
              <a:rPr lang="en-US" sz="1600" dirty="0" err="1"/>
              <a:t>Çdo</a:t>
            </a:r>
            <a:r>
              <a:rPr lang="en-US" sz="1600" dirty="0"/>
              <a:t> </a:t>
            </a:r>
            <a:r>
              <a:rPr lang="en-US" sz="1600" dirty="0" err="1"/>
              <a:t>kandidatë</a:t>
            </a:r>
            <a:r>
              <a:rPr lang="en-US" sz="1600" dirty="0"/>
              <a:t> </a:t>
            </a:r>
            <a:r>
              <a:rPr lang="en-US" sz="1600" dirty="0" err="1"/>
              <a:t>që</a:t>
            </a:r>
            <a:r>
              <a:rPr lang="en-US" sz="1600" dirty="0"/>
              <a:t> </a:t>
            </a:r>
            <a:r>
              <a:rPr lang="en-US" sz="1600" dirty="0" err="1"/>
              <a:t>propozohet</a:t>
            </a:r>
            <a:r>
              <a:rPr lang="en-US" sz="1600" dirty="0"/>
              <a:t> </a:t>
            </a:r>
            <a:r>
              <a:rPr lang="en-US" sz="1600" dirty="0" err="1"/>
              <a:t>për</a:t>
            </a:r>
            <a:r>
              <a:rPr lang="en-US" sz="1600" dirty="0"/>
              <a:t> </a:t>
            </a:r>
            <a:r>
              <a:rPr lang="en-US" sz="1600" dirty="0" err="1"/>
              <a:t>kryetar</a:t>
            </a:r>
            <a:r>
              <a:rPr lang="en-US" sz="1600" dirty="0"/>
              <a:t> </a:t>
            </a:r>
            <a:r>
              <a:rPr lang="en-US" sz="1600" dirty="0" err="1"/>
              <a:t>ose</a:t>
            </a:r>
            <a:r>
              <a:rPr lang="en-US" sz="1600" dirty="0"/>
              <a:t> </a:t>
            </a:r>
            <a:r>
              <a:rPr lang="en-US" sz="1600" dirty="0" err="1"/>
              <a:t>anëtar</a:t>
            </a:r>
            <a:r>
              <a:rPr lang="en-US" sz="1600" dirty="0"/>
              <a:t> </a:t>
            </a:r>
            <a:r>
              <a:rPr lang="en-US" sz="1600" dirty="0" err="1"/>
              <a:t>të</a:t>
            </a:r>
            <a:r>
              <a:rPr lang="en-US" sz="1600" dirty="0"/>
              <a:t> OSHP-</a:t>
            </a:r>
            <a:r>
              <a:rPr lang="en-US" sz="1600" dirty="0" err="1"/>
              <a:t>së</a:t>
            </a:r>
            <a:r>
              <a:rPr lang="en-US" sz="1600" dirty="0"/>
              <a:t>, </a:t>
            </a:r>
            <a:r>
              <a:rPr lang="en-US" sz="1600" dirty="0" err="1"/>
              <a:t>duhet</a:t>
            </a:r>
            <a:r>
              <a:rPr lang="en-US" sz="1600" dirty="0"/>
              <a:t> </a:t>
            </a:r>
            <a:r>
              <a:rPr lang="en-US" sz="1600" dirty="0" err="1"/>
              <a:t>të</a:t>
            </a:r>
            <a:r>
              <a:rPr lang="en-US" sz="1600" dirty="0"/>
              <a:t> </a:t>
            </a:r>
            <a:r>
              <a:rPr lang="en-US" sz="1600" dirty="0" err="1"/>
              <a:t>ketë</a:t>
            </a:r>
            <a:r>
              <a:rPr lang="en-US" sz="1600" dirty="0"/>
              <a:t> </a:t>
            </a:r>
            <a:r>
              <a:rPr lang="en-US" sz="1600" dirty="0" err="1"/>
              <a:t>kualifikimet</a:t>
            </a:r>
            <a:r>
              <a:rPr lang="en-US" sz="1600" dirty="0"/>
              <a:t> </a:t>
            </a:r>
            <a:r>
              <a:rPr lang="en-US" sz="1600" dirty="0" err="1"/>
              <a:t>dhe</a:t>
            </a:r>
            <a:r>
              <a:rPr lang="en-US" sz="1600" dirty="0"/>
              <a:t> </a:t>
            </a:r>
            <a:r>
              <a:rPr lang="en-US" sz="1600" dirty="0" err="1"/>
              <a:t>plotësojë</a:t>
            </a:r>
            <a:r>
              <a:rPr lang="en-US" sz="1600" dirty="0"/>
              <a:t> </a:t>
            </a:r>
            <a:r>
              <a:rPr lang="en-US" sz="1600" dirty="0" err="1"/>
              <a:t>kriteret</a:t>
            </a:r>
            <a:r>
              <a:rPr lang="en-US" sz="1600" dirty="0"/>
              <a:t> </a:t>
            </a:r>
            <a:r>
              <a:rPr lang="en-US" sz="1600" dirty="0" err="1"/>
              <a:t>vijuese</a:t>
            </a:r>
            <a:r>
              <a:rPr lang="en-US" sz="1600" dirty="0" smtClean="0"/>
              <a:t>:</a:t>
            </a:r>
            <a:r>
              <a:rPr lang="en-US" sz="1600" dirty="0"/>
              <a:t> </a:t>
            </a:r>
            <a:endParaRPr lang="en-US" sz="1600" dirty="0" smtClean="0"/>
          </a:p>
          <a:p>
            <a:pPr lvl="1"/>
            <a:r>
              <a:rPr lang="en-US" sz="1600" dirty="0" err="1" smtClean="0"/>
              <a:t>të</a:t>
            </a:r>
            <a:r>
              <a:rPr lang="en-US" sz="1600" dirty="0"/>
              <a:t> </a:t>
            </a:r>
            <a:r>
              <a:rPr lang="en-US" sz="1600" dirty="0" err="1"/>
              <a:t>jetë</a:t>
            </a:r>
            <a:r>
              <a:rPr lang="en-US" sz="1600" dirty="0"/>
              <a:t> </a:t>
            </a:r>
            <a:r>
              <a:rPr lang="en-US" sz="1600" dirty="0" err="1"/>
              <a:t>shtetas</a:t>
            </a:r>
            <a:r>
              <a:rPr lang="en-US" sz="1600" dirty="0"/>
              <a:t> </a:t>
            </a:r>
            <a:r>
              <a:rPr lang="en-US" sz="1600" dirty="0" err="1"/>
              <a:t>i</a:t>
            </a:r>
            <a:r>
              <a:rPr lang="en-US" sz="1600" dirty="0"/>
              <a:t> </a:t>
            </a:r>
            <a:r>
              <a:rPr lang="en-US" sz="1600" dirty="0" err="1"/>
              <a:t>Kosovës</a:t>
            </a:r>
            <a:r>
              <a:rPr lang="en-US" sz="1600" dirty="0" smtClean="0"/>
              <a:t>;</a:t>
            </a:r>
            <a:r>
              <a:rPr lang="en-US" sz="1600" dirty="0"/>
              <a:t> </a:t>
            </a:r>
            <a:endParaRPr lang="sq-AL" sz="1600" dirty="0"/>
          </a:p>
          <a:p>
            <a:pPr lvl="1"/>
            <a:r>
              <a:rPr lang="en-US" sz="1600" dirty="0" err="1"/>
              <a:t>të</a:t>
            </a:r>
            <a:r>
              <a:rPr lang="en-US" sz="1600" dirty="0"/>
              <a:t> </a:t>
            </a:r>
            <a:r>
              <a:rPr lang="en-US" sz="1600" dirty="0" err="1"/>
              <a:t>mos</a:t>
            </a:r>
            <a:r>
              <a:rPr lang="en-US" sz="1600" dirty="0"/>
              <a:t> </a:t>
            </a:r>
            <a:r>
              <a:rPr lang="en-US" sz="1600" dirty="0" err="1"/>
              <a:t>jetë</a:t>
            </a:r>
            <a:r>
              <a:rPr lang="en-US" sz="1600" dirty="0"/>
              <a:t> </a:t>
            </a:r>
            <a:r>
              <a:rPr lang="en-US" sz="1600" dirty="0" err="1"/>
              <a:t>i</a:t>
            </a:r>
            <a:r>
              <a:rPr lang="en-US" sz="1600" dirty="0"/>
              <a:t> </a:t>
            </a:r>
            <a:r>
              <a:rPr lang="en-US" sz="1600" dirty="0" err="1"/>
              <a:t>dënuar</a:t>
            </a:r>
            <a:r>
              <a:rPr lang="en-US" sz="1600" dirty="0"/>
              <a:t> </a:t>
            </a:r>
            <a:r>
              <a:rPr lang="en-US" sz="1600" dirty="0" err="1"/>
              <a:t>për</a:t>
            </a:r>
            <a:r>
              <a:rPr lang="en-US" sz="1600" dirty="0"/>
              <a:t> </a:t>
            </a:r>
            <a:r>
              <a:rPr lang="en-US" sz="1600" dirty="0" err="1"/>
              <a:t>ndonjë</a:t>
            </a:r>
            <a:r>
              <a:rPr lang="en-US" sz="1600" dirty="0"/>
              <a:t> </a:t>
            </a:r>
            <a:r>
              <a:rPr lang="en-US" sz="1600" dirty="0" err="1"/>
              <a:t>vepër</a:t>
            </a:r>
            <a:r>
              <a:rPr lang="en-US" sz="1600" dirty="0"/>
              <a:t> </a:t>
            </a:r>
            <a:r>
              <a:rPr lang="en-US" sz="1600" dirty="0" err="1"/>
              <a:t>penale</a:t>
            </a:r>
            <a:r>
              <a:rPr lang="en-US" sz="1600" dirty="0"/>
              <a:t> </a:t>
            </a:r>
            <a:r>
              <a:rPr lang="en-US" sz="1600" dirty="0" err="1"/>
              <a:t>ose</a:t>
            </a:r>
            <a:r>
              <a:rPr lang="en-US" sz="1600" dirty="0"/>
              <a:t> </a:t>
            </a:r>
            <a:r>
              <a:rPr lang="en-US" sz="1600" dirty="0" err="1"/>
              <a:t>të</a:t>
            </a:r>
            <a:r>
              <a:rPr lang="en-US" sz="1600" dirty="0"/>
              <a:t> </a:t>
            </a:r>
            <a:r>
              <a:rPr lang="en-US" sz="1600" dirty="0" err="1"/>
              <a:t>mos</a:t>
            </a:r>
            <a:r>
              <a:rPr lang="en-US" sz="1600" dirty="0"/>
              <a:t> </a:t>
            </a:r>
            <a:r>
              <a:rPr lang="en-US" sz="1600" dirty="0" err="1"/>
              <a:t>jetë</a:t>
            </a:r>
            <a:r>
              <a:rPr lang="en-US" sz="1600" dirty="0"/>
              <a:t> </a:t>
            </a:r>
            <a:r>
              <a:rPr lang="en-US" sz="1600" dirty="0" err="1"/>
              <a:t>i</a:t>
            </a:r>
            <a:r>
              <a:rPr lang="en-US" sz="1600" dirty="0"/>
              <a:t> </a:t>
            </a:r>
            <a:r>
              <a:rPr lang="en-US" sz="1600" dirty="0" err="1"/>
              <a:t>akuzuar</a:t>
            </a:r>
            <a:r>
              <a:rPr lang="en-US" sz="1600" dirty="0"/>
              <a:t> </a:t>
            </a:r>
            <a:r>
              <a:rPr lang="en-US" sz="1600" dirty="0" err="1"/>
              <a:t>për</a:t>
            </a:r>
            <a:r>
              <a:rPr lang="en-US" sz="1600" dirty="0"/>
              <a:t> </a:t>
            </a:r>
            <a:r>
              <a:rPr lang="en-US" sz="1600" dirty="0" err="1"/>
              <a:t>ndonjë</a:t>
            </a:r>
            <a:r>
              <a:rPr lang="en-US" sz="1600" dirty="0"/>
              <a:t> </a:t>
            </a:r>
            <a:r>
              <a:rPr lang="en-US" sz="1600" dirty="0" err="1"/>
              <a:t>vepër</a:t>
            </a:r>
            <a:r>
              <a:rPr lang="en-US" sz="1600" dirty="0"/>
              <a:t> </a:t>
            </a:r>
            <a:r>
              <a:rPr lang="en-US" sz="1600" dirty="0" err="1"/>
              <a:t>penale</a:t>
            </a:r>
            <a:r>
              <a:rPr lang="en-US" sz="1600" dirty="0" smtClean="0"/>
              <a:t>;</a:t>
            </a:r>
          </a:p>
          <a:p>
            <a:pPr lvl="1"/>
            <a:r>
              <a:rPr lang="en-US" sz="1600" dirty="0" err="1" smtClean="0"/>
              <a:t>të</a:t>
            </a:r>
            <a:r>
              <a:rPr lang="en-US" sz="1600" dirty="0"/>
              <a:t> </a:t>
            </a:r>
            <a:r>
              <a:rPr lang="en-US" sz="1600" dirty="0" err="1"/>
              <a:t>ketë</a:t>
            </a:r>
            <a:r>
              <a:rPr lang="en-US" sz="1600" dirty="0"/>
              <a:t> </a:t>
            </a:r>
            <a:r>
              <a:rPr lang="en-US" sz="1600" dirty="0" err="1"/>
              <a:t>të</a:t>
            </a:r>
            <a:r>
              <a:rPr lang="en-US" sz="1600" dirty="0"/>
              <a:t> </a:t>
            </a:r>
            <a:r>
              <a:rPr lang="en-US" sz="1600" dirty="0" err="1"/>
              <a:t>përfunduar</a:t>
            </a:r>
            <a:r>
              <a:rPr lang="en-US" sz="1600" dirty="0"/>
              <a:t> </a:t>
            </a:r>
            <a:r>
              <a:rPr lang="en-US" sz="1600" dirty="0" err="1"/>
              <a:t>provimin</a:t>
            </a:r>
            <a:r>
              <a:rPr lang="en-US" sz="1600" dirty="0"/>
              <a:t> e </a:t>
            </a:r>
            <a:r>
              <a:rPr lang="en-US" sz="1600" dirty="0" err="1"/>
              <a:t>jurisprudencës</a:t>
            </a:r>
            <a:r>
              <a:rPr lang="en-US" sz="1600" dirty="0" smtClean="0"/>
              <a:t>;</a:t>
            </a:r>
          </a:p>
          <a:p>
            <a:pPr lvl="1"/>
            <a:r>
              <a:rPr lang="en-US" sz="1600" dirty="0" err="1" smtClean="0"/>
              <a:t>të</a:t>
            </a:r>
            <a:r>
              <a:rPr lang="en-US" sz="1600" dirty="0"/>
              <a:t> </a:t>
            </a:r>
            <a:r>
              <a:rPr lang="en-US" sz="1600" dirty="0" err="1"/>
              <a:t>ketë</a:t>
            </a:r>
            <a:r>
              <a:rPr lang="en-US" sz="1600" dirty="0"/>
              <a:t> </a:t>
            </a:r>
            <a:r>
              <a:rPr lang="en-US" sz="1600" dirty="0" err="1"/>
              <a:t>së</a:t>
            </a:r>
            <a:r>
              <a:rPr lang="en-US" sz="1600" dirty="0"/>
              <a:t> </a:t>
            </a:r>
            <a:r>
              <a:rPr lang="en-US" sz="1600" dirty="0" err="1"/>
              <a:t>paku</a:t>
            </a:r>
            <a:r>
              <a:rPr lang="en-US" sz="1600" dirty="0"/>
              <a:t> 3 (</a:t>
            </a:r>
            <a:r>
              <a:rPr lang="en-US" sz="1600" dirty="0" err="1"/>
              <a:t>tre</a:t>
            </a:r>
            <a:r>
              <a:rPr lang="en-US" sz="1600" dirty="0"/>
              <a:t>) </a:t>
            </a:r>
            <a:r>
              <a:rPr lang="en-US" sz="1600" dirty="0" err="1"/>
              <a:t>vjet</a:t>
            </a:r>
            <a:r>
              <a:rPr lang="en-US" sz="1600" dirty="0"/>
              <a:t> </a:t>
            </a:r>
            <a:r>
              <a:rPr lang="en-US" sz="1600" dirty="0" err="1"/>
              <a:t>përvojë</a:t>
            </a:r>
            <a:r>
              <a:rPr lang="en-US" sz="1600" dirty="0"/>
              <a:t> </a:t>
            </a:r>
            <a:r>
              <a:rPr lang="en-US" sz="1600" dirty="0" err="1"/>
              <a:t>profesionale</a:t>
            </a:r>
            <a:r>
              <a:rPr lang="en-US" sz="1600" dirty="0"/>
              <a:t> </a:t>
            </a:r>
            <a:r>
              <a:rPr lang="en-US" sz="1600" dirty="0" err="1"/>
              <a:t>në</a:t>
            </a:r>
            <a:r>
              <a:rPr lang="en-US" sz="1600" dirty="0"/>
              <a:t> </a:t>
            </a:r>
            <a:r>
              <a:rPr lang="en-US" sz="1600" dirty="0" err="1"/>
              <a:t>njërën</a:t>
            </a:r>
            <a:r>
              <a:rPr lang="en-US" sz="1600" dirty="0"/>
              <a:t> </a:t>
            </a:r>
            <a:r>
              <a:rPr lang="en-US" sz="1600" dirty="0" err="1"/>
              <a:t>nga</a:t>
            </a:r>
            <a:r>
              <a:rPr lang="en-US" sz="1600" dirty="0"/>
              <a:t> </a:t>
            </a:r>
            <a:r>
              <a:rPr lang="en-US" sz="1600" dirty="0" err="1"/>
              <a:t>këto</a:t>
            </a:r>
            <a:r>
              <a:rPr lang="en-US" sz="1600" dirty="0"/>
              <a:t> </a:t>
            </a:r>
            <a:r>
              <a:rPr lang="en-US" sz="1600" dirty="0" err="1"/>
              <a:t>fusha</a:t>
            </a:r>
            <a:r>
              <a:rPr lang="en-US" sz="1600" dirty="0"/>
              <a:t>: </a:t>
            </a:r>
            <a:r>
              <a:rPr lang="en-US" sz="1600" dirty="0" err="1"/>
              <a:t>drejtësi</a:t>
            </a:r>
            <a:r>
              <a:rPr lang="en-US" sz="1600" dirty="0"/>
              <a:t>,  </a:t>
            </a:r>
            <a:r>
              <a:rPr lang="en-US" sz="1600" dirty="0" err="1"/>
              <a:t>administratë</a:t>
            </a:r>
            <a:r>
              <a:rPr lang="en-US" sz="1600" dirty="0"/>
              <a:t> </a:t>
            </a:r>
            <a:r>
              <a:rPr lang="en-US" sz="1600" dirty="0" err="1"/>
              <a:t>publike</a:t>
            </a:r>
            <a:r>
              <a:rPr lang="en-US" sz="1600" dirty="0"/>
              <a:t>, </a:t>
            </a:r>
            <a:r>
              <a:rPr lang="en-US" sz="1600" dirty="0" err="1"/>
              <a:t>financa</a:t>
            </a:r>
            <a:r>
              <a:rPr lang="en-US" sz="1600" dirty="0"/>
              <a:t> </a:t>
            </a:r>
            <a:r>
              <a:rPr lang="en-US" sz="1600" dirty="0" err="1"/>
              <a:t>publike</a:t>
            </a:r>
            <a:r>
              <a:rPr lang="en-US" sz="1600" dirty="0"/>
              <a:t> </a:t>
            </a:r>
            <a:r>
              <a:rPr lang="en-US" sz="1600" dirty="0" err="1"/>
              <a:t>ose</a:t>
            </a:r>
            <a:r>
              <a:rPr lang="en-US" sz="1600" dirty="0"/>
              <a:t> </a:t>
            </a:r>
            <a:r>
              <a:rPr lang="en-US" sz="1600" dirty="0" err="1"/>
              <a:t>prokurim</a:t>
            </a:r>
            <a:r>
              <a:rPr lang="en-US" sz="1600" dirty="0" smtClean="0"/>
              <a:t>;</a:t>
            </a:r>
          </a:p>
          <a:p>
            <a:pPr lvl="1"/>
            <a:r>
              <a:rPr lang="en-US" sz="1600" dirty="0" err="1" smtClean="0"/>
              <a:t>të</a:t>
            </a:r>
            <a:r>
              <a:rPr lang="en-US" sz="1600" dirty="0"/>
              <a:t> </a:t>
            </a:r>
            <a:r>
              <a:rPr lang="en-US" sz="1600" dirty="0" err="1"/>
              <a:t>ketë</a:t>
            </a:r>
            <a:r>
              <a:rPr lang="en-US" sz="1600" dirty="0"/>
              <a:t> </a:t>
            </a:r>
            <a:r>
              <a:rPr lang="en-US" sz="1600" dirty="0" err="1"/>
              <a:t>aftësi</a:t>
            </a:r>
            <a:r>
              <a:rPr lang="en-US" sz="1600" dirty="0"/>
              <a:t> </a:t>
            </a:r>
            <a:r>
              <a:rPr lang="en-US" sz="1600" dirty="0" err="1"/>
              <a:t>për</a:t>
            </a:r>
            <a:r>
              <a:rPr lang="en-US" sz="1600" dirty="0"/>
              <a:t> </a:t>
            </a:r>
            <a:r>
              <a:rPr lang="en-US" sz="1600" dirty="0" err="1"/>
              <a:t>të</a:t>
            </a:r>
            <a:r>
              <a:rPr lang="en-US" sz="1600" dirty="0"/>
              <a:t> </a:t>
            </a:r>
            <a:r>
              <a:rPr lang="en-US" sz="1600" dirty="0" err="1"/>
              <a:t>kryer</a:t>
            </a:r>
            <a:r>
              <a:rPr lang="en-US" sz="1600" dirty="0"/>
              <a:t> </a:t>
            </a:r>
            <a:r>
              <a:rPr lang="en-US" sz="1600" dirty="0" err="1"/>
              <a:t>detyrat</a:t>
            </a:r>
            <a:r>
              <a:rPr lang="en-US" sz="1600" dirty="0"/>
              <a:t> </a:t>
            </a:r>
            <a:r>
              <a:rPr lang="en-US" sz="1600" dirty="0" err="1"/>
              <a:t>në</a:t>
            </a:r>
            <a:r>
              <a:rPr lang="en-US" sz="1600" dirty="0"/>
              <a:t> </a:t>
            </a:r>
            <a:r>
              <a:rPr lang="en-US" sz="1600" dirty="0" err="1"/>
              <a:t>mënyrë</a:t>
            </a:r>
            <a:r>
              <a:rPr lang="en-US" sz="1600" dirty="0"/>
              <a:t> </a:t>
            </a:r>
            <a:r>
              <a:rPr lang="en-US" sz="1600" dirty="0" err="1"/>
              <a:t>të</a:t>
            </a:r>
            <a:r>
              <a:rPr lang="en-US" sz="1600" dirty="0"/>
              <a:t> </a:t>
            </a:r>
            <a:r>
              <a:rPr lang="en-US" sz="1600" dirty="0" err="1"/>
              <a:t>paanshme</a:t>
            </a:r>
            <a:r>
              <a:rPr lang="en-US" sz="1600" dirty="0"/>
              <a:t>, </a:t>
            </a:r>
            <a:r>
              <a:rPr lang="en-US" sz="1600" dirty="0" err="1"/>
              <a:t>të</a:t>
            </a:r>
            <a:r>
              <a:rPr lang="en-US" sz="1600" dirty="0"/>
              <a:t> </a:t>
            </a:r>
            <a:r>
              <a:rPr lang="en-US" sz="1600" dirty="0" err="1"/>
              <a:t>ndërgjegjshme</a:t>
            </a:r>
            <a:r>
              <a:rPr lang="en-US" sz="1600" dirty="0"/>
              <a:t>, me </a:t>
            </a:r>
            <a:r>
              <a:rPr lang="en-US" sz="1600" dirty="0" err="1"/>
              <a:t>vendosmëri</a:t>
            </a:r>
            <a:r>
              <a:rPr lang="en-US" sz="1600" dirty="0"/>
              <a:t> </a:t>
            </a:r>
            <a:r>
              <a:rPr lang="en-US" sz="1600" dirty="0" err="1"/>
              <a:t>dhe</a:t>
            </a:r>
            <a:r>
              <a:rPr lang="en-US" sz="1600" dirty="0"/>
              <a:t> </a:t>
            </a:r>
            <a:r>
              <a:rPr lang="en-US" sz="1600" dirty="0" err="1"/>
              <a:t>përgjegjshmëri</a:t>
            </a:r>
            <a:r>
              <a:rPr lang="en-US" sz="1600" dirty="0" smtClean="0"/>
              <a:t>.</a:t>
            </a:r>
            <a:r>
              <a:rPr lang="en-US" sz="1600" dirty="0"/>
              <a:t> </a:t>
            </a:r>
            <a:endParaRPr lang="sq-AL" sz="1600" dirty="0"/>
          </a:p>
          <a:p>
            <a:endParaRPr lang="sq-AL" sz="1600" dirty="0" smtClean="0">
              <a:solidFill>
                <a:srgbClr val="0000FF"/>
              </a:solidFill>
              <a:latin typeface="Cambria" panose="02040503050406030204" pitchFamily="18" charset="0"/>
              <a:ea typeface="Cambria" panose="02040503050406030204" pitchFamily="18" charset="0"/>
            </a:endParaRPr>
          </a:p>
          <a:p>
            <a:pPr>
              <a:buNone/>
            </a:pPr>
            <a:endParaRPr lang="en-US" sz="1600" dirty="0">
              <a:solidFill>
                <a:srgbClr val="0000FF"/>
              </a:solidFill>
              <a:latin typeface="Cambria" panose="02040503050406030204" pitchFamily="18" charset="0"/>
              <a:ea typeface="Cambria" panose="02040503050406030204" pitchFamily="18" charset="0"/>
            </a:endParaRPr>
          </a:p>
          <a:p>
            <a:endParaRPr lang="en-US" sz="16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37</a:t>
            </a:fld>
            <a:endParaRPr lang="en-US"/>
          </a:p>
        </p:txBody>
      </p:sp>
      <p:sp>
        <p:nvSpPr>
          <p:cNvPr id="6" name="Footer Placeholder 5"/>
          <p:cNvSpPr>
            <a:spLocks noGrp="1"/>
          </p:cNvSpPr>
          <p:nvPr>
            <p:ph type="ftr" sz="quarter" idx="11"/>
          </p:nvPr>
        </p:nvSpPr>
        <p:spPr>
          <a:xfrm>
            <a:off x="914400" y="6356350"/>
            <a:ext cx="5105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391126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9144000" cy="533400"/>
          </a:xfrm>
        </p:spPr>
        <p:txBody>
          <a:bodyPr>
            <a:normAutofit/>
          </a:bodyPr>
          <a:lstStyle/>
          <a:p>
            <a:pPr eaLnBrk="1" hangingPunct="1"/>
            <a:r>
              <a:rPr lang="en-US" altLang="sq-AL" sz="2400" b="1" dirty="0" smtClean="0">
                <a:solidFill>
                  <a:schemeClr val="bg2"/>
                </a:solidFill>
                <a:latin typeface="Cambria" panose="02040503050406030204" pitchFamily="18" charset="0"/>
                <a:ea typeface="Cambria" panose="02040503050406030204" pitchFamily="18" charset="0"/>
              </a:rPr>
              <a:t>ORGANI  SHQYRTUES  I  PROKURIMIT ( OSHP </a:t>
            </a:r>
            <a:r>
              <a:rPr lang="en-US" altLang="sq-AL" sz="2400" dirty="0" smtClean="0">
                <a:solidFill>
                  <a:schemeClr val="bg2"/>
                </a:solidFill>
                <a:latin typeface="Cambria" panose="02040503050406030204" pitchFamily="18" charset="0"/>
                <a:ea typeface="Cambria" panose="02040503050406030204" pitchFamily="18" charset="0"/>
              </a:rPr>
              <a:t>)  </a:t>
            </a:r>
          </a:p>
        </p:txBody>
      </p:sp>
      <p:sp>
        <p:nvSpPr>
          <p:cNvPr id="5123" name="Content Placeholder 2"/>
          <p:cNvSpPr>
            <a:spLocks noGrp="1"/>
          </p:cNvSpPr>
          <p:nvPr>
            <p:ph idx="1"/>
          </p:nvPr>
        </p:nvSpPr>
        <p:spPr>
          <a:xfrm>
            <a:off x="0" y="785812"/>
            <a:ext cx="9144000" cy="5843587"/>
          </a:xfrm>
        </p:spPr>
        <p:txBody>
          <a:bodyPr>
            <a:normAutofit/>
          </a:bodyPr>
          <a:lstStyle/>
          <a:p>
            <a:pPr algn="just" eaLnBrk="1" hangingPunct="1">
              <a:lnSpc>
                <a:spcPct val="80000"/>
              </a:lnSpc>
              <a:buFontTx/>
              <a:buNone/>
            </a:pPr>
            <a:r>
              <a:rPr lang="en-US" altLang="sq-AL" sz="2400" dirty="0" smtClean="0">
                <a:latin typeface="Cambria" panose="02040503050406030204" pitchFamily="18" charset="0"/>
                <a:ea typeface="Cambria" panose="02040503050406030204" pitchFamily="18" charset="0"/>
              </a:rPr>
              <a:t>           </a:t>
            </a:r>
          </a:p>
          <a:p>
            <a:pPr eaLnBrk="1" hangingPunct="1">
              <a:lnSpc>
                <a:spcPct val="90000"/>
              </a:lnSpc>
              <a:buFont typeface="Wingdings" panose="05000000000000000000" pitchFamily="2" charset="2"/>
              <a:buChar char="§"/>
            </a:pPr>
            <a:r>
              <a:rPr lang="sq-AL" altLang="sq-AL" sz="2000" dirty="0" smtClean="0">
                <a:latin typeface="Cambria" panose="02040503050406030204" pitchFamily="18" charset="0"/>
                <a:ea typeface="Cambria" panose="02040503050406030204" pitchFamily="18" charset="0"/>
                <a:cs typeface="Arial" panose="020B0604020202020204" pitchFamily="34" charset="0"/>
              </a:rPr>
              <a:t>Kryetari përcakton panelin (et) </a:t>
            </a:r>
            <a:r>
              <a:rPr lang="sq-AL" altLang="sq-AL" sz="20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000" dirty="0" smtClean="0">
                <a:latin typeface="Cambria" panose="02040503050406030204" pitchFamily="18" charset="0"/>
                <a:ea typeface="Cambria" panose="02040503050406030204" pitchFamily="18" charset="0"/>
                <a:cs typeface="Arial" panose="020B0604020202020204" pitchFamily="34" charset="0"/>
              </a:rPr>
              <a:t>  të përbëra nga </a:t>
            </a:r>
            <a:r>
              <a:rPr lang="sq-AL" altLang="sq-AL" sz="2000" b="1" dirty="0" smtClean="0">
                <a:latin typeface="Cambria" panose="02040503050406030204" pitchFamily="18" charset="0"/>
                <a:ea typeface="Cambria" panose="02040503050406030204" pitchFamily="18" charset="0"/>
                <a:cs typeface="Arial" panose="020B0604020202020204" pitchFamily="34" charset="0"/>
              </a:rPr>
              <a:t>një ose tre anëtar </a:t>
            </a:r>
            <a:r>
              <a:rPr lang="sq-AL" altLang="sq-AL" sz="2000" dirty="0" smtClean="0">
                <a:latin typeface="Cambria" panose="02040503050406030204" pitchFamily="18" charset="0"/>
                <a:ea typeface="Cambria" panose="02040503050406030204" pitchFamily="18" charset="0"/>
                <a:cs typeface="Arial" panose="020B0604020202020204" pitchFamily="34" charset="0"/>
              </a:rPr>
              <a:t>të bordit të OSHP-se.</a:t>
            </a:r>
            <a:endParaRPr lang="en-US" altLang="sq-AL" sz="2000" dirty="0" smtClean="0">
              <a:latin typeface="Cambria" panose="02040503050406030204" pitchFamily="18" charset="0"/>
              <a:ea typeface="Cambria" panose="02040503050406030204" pitchFamily="18" charset="0"/>
              <a:cs typeface="Arial" panose="020B0604020202020204" pitchFamily="34" charset="0"/>
            </a:endParaRPr>
          </a:p>
          <a:p>
            <a:pPr eaLnBrk="1" hangingPunct="1">
              <a:lnSpc>
                <a:spcPct val="90000"/>
              </a:lnSpc>
              <a:buFont typeface="Wingdings" panose="05000000000000000000" pitchFamily="2" charset="2"/>
              <a:buChar char="§"/>
            </a:pPr>
            <a:r>
              <a:rPr lang="sq-AL" altLang="sq-AL" sz="2000" dirty="0" smtClean="0">
                <a:latin typeface="Cambria" panose="02040503050406030204" pitchFamily="18" charset="0"/>
                <a:ea typeface="Cambria" panose="02040503050406030204" pitchFamily="18" charset="0"/>
                <a:cs typeface="Arial" panose="020B0604020202020204" pitchFamily="34" charset="0"/>
              </a:rPr>
              <a:t>Panele </a:t>
            </a:r>
            <a:r>
              <a:rPr lang="sq-AL" altLang="sq-AL" sz="2000" dirty="0" err="1" smtClean="0">
                <a:latin typeface="Cambria" panose="02040503050406030204" pitchFamily="18" charset="0"/>
                <a:ea typeface="Cambria" panose="02040503050406030204" pitchFamily="18" charset="0"/>
                <a:cs typeface="Arial" panose="020B0604020202020204" pitchFamily="34" charset="0"/>
              </a:rPr>
              <a:t>rishqyrtuese</a:t>
            </a:r>
            <a:r>
              <a:rPr lang="sq-AL" altLang="sq-AL" sz="2000" dirty="0" smtClean="0">
                <a:latin typeface="Cambria" panose="02040503050406030204" pitchFamily="18" charset="0"/>
                <a:ea typeface="Cambria" panose="02040503050406030204" pitchFamily="18" charset="0"/>
                <a:cs typeface="Arial" panose="020B0604020202020204" pitchFamily="34" charset="0"/>
              </a:rPr>
              <a:t> për çdo </a:t>
            </a:r>
            <a:r>
              <a:rPr lang="sq-AL" altLang="sq-AL" sz="2000" dirty="0" err="1" smtClean="0">
                <a:latin typeface="Cambria" panose="02040503050406030204" pitchFamily="18" charset="0"/>
                <a:ea typeface="Cambria" panose="02040503050406030204" pitchFamily="18" charset="0"/>
                <a:cs typeface="Arial" panose="020B0604020202020204" pitchFamily="34" charset="0"/>
              </a:rPr>
              <a:t>rastë</a:t>
            </a:r>
            <a:r>
              <a:rPr lang="sq-AL" altLang="sq-AL" sz="2000" dirty="0" smtClean="0">
                <a:latin typeface="Cambria" panose="02040503050406030204" pitchFamily="18" charset="0"/>
                <a:ea typeface="Cambria" panose="02040503050406030204" pitchFamily="18" charset="0"/>
                <a:cs typeface="Arial" panose="020B0604020202020204" pitchFamily="34" charset="0"/>
              </a:rPr>
              <a:t>.</a:t>
            </a:r>
          </a:p>
          <a:p>
            <a:pPr algn="just">
              <a:buFontTx/>
              <a:buChar char="-"/>
            </a:pPr>
            <a:r>
              <a:rPr lang="sq-AL" sz="2000" dirty="0" smtClean="0">
                <a:latin typeface="Cambria" panose="02040503050406030204" pitchFamily="18" charset="0"/>
                <a:ea typeface="Cambria" panose="02040503050406030204" pitchFamily="18" charset="0"/>
                <a:cs typeface="Arial" panose="020B0604020202020204" pitchFamily="34" charset="0"/>
              </a:rPr>
              <a:t>OSHP </a:t>
            </a:r>
            <a:r>
              <a:rPr lang="sq-AL" sz="2000" dirty="0">
                <a:latin typeface="Cambria" panose="02040503050406030204" pitchFamily="18" charset="0"/>
                <a:ea typeface="Cambria" panose="02040503050406030204" pitchFamily="18" charset="0"/>
                <a:cs typeface="Arial" panose="020B0604020202020204" pitchFamily="34" charset="0"/>
              </a:rPr>
              <a:t>funksionon ne baze te paneleve shqyrtuese të krijuara nga ajo dhe është përgjegjëse për zbatimin e procedurave për shqyrtimin e prokurimit</a:t>
            </a:r>
            <a:r>
              <a:rPr lang="sq-AL" sz="2000" dirty="0" smtClean="0">
                <a:latin typeface="Cambria" panose="02040503050406030204" pitchFamily="18" charset="0"/>
                <a:ea typeface="Cambria" panose="02040503050406030204" pitchFamily="18" charset="0"/>
                <a:cs typeface="Arial" panose="020B0604020202020204" pitchFamily="34" charset="0"/>
              </a:rPr>
              <a:t>.</a:t>
            </a:r>
            <a:endParaRPr lang="en-US" sz="2000" dirty="0" smtClean="0">
              <a:latin typeface="Cambria" panose="02040503050406030204" pitchFamily="18" charset="0"/>
              <a:ea typeface="Cambria" panose="02040503050406030204" pitchFamily="18" charset="0"/>
              <a:cs typeface="Arial" panose="020B0604020202020204" pitchFamily="34" charset="0"/>
            </a:endParaRPr>
          </a:p>
          <a:p>
            <a:pPr algn="just">
              <a:buFontTx/>
              <a:buChar char="-"/>
            </a:pPr>
            <a:r>
              <a:rPr lang="en-US" sz="2000" dirty="0" smtClean="0"/>
              <a:t>OSHP </a:t>
            </a:r>
            <a:r>
              <a:rPr lang="en-US" sz="2000" dirty="0" err="1"/>
              <a:t>organizon</a:t>
            </a:r>
            <a:r>
              <a:rPr lang="en-US" sz="2000" dirty="0"/>
              <a:t> </a:t>
            </a:r>
            <a:r>
              <a:rPr lang="en-US" sz="2000" dirty="0" err="1"/>
              <a:t>punën</a:t>
            </a:r>
            <a:r>
              <a:rPr lang="en-US" sz="2000" dirty="0"/>
              <a:t> e </a:t>
            </a:r>
            <a:r>
              <a:rPr lang="en-US" sz="2000" dirty="0" err="1"/>
              <a:t>saj</a:t>
            </a:r>
            <a:r>
              <a:rPr lang="en-US" sz="2000" dirty="0"/>
              <a:t> </a:t>
            </a:r>
            <a:r>
              <a:rPr lang="en-US" sz="2000" dirty="0" err="1"/>
              <a:t>në</a:t>
            </a:r>
            <a:r>
              <a:rPr lang="en-US" sz="2000" dirty="0"/>
              <a:t> </a:t>
            </a:r>
            <a:r>
              <a:rPr lang="en-US" sz="2000" dirty="0" err="1"/>
              <a:t>një</a:t>
            </a:r>
            <a:r>
              <a:rPr lang="en-US" sz="2000" dirty="0"/>
              <a:t> </a:t>
            </a:r>
            <a:r>
              <a:rPr lang="en-US" sz="2000" dirty="0" err="1"/>
              <a:t>numër</a:t>
            </a:r>
            <a:r>
              <a:rPr lang="en-US" sz="2000" dirty="0"/>
              <a:t> </a:t>
            </a:r>
            <a:r>
              <a:rPr lang="en-US" sz="2000" dirty="0" err="1"/>
              <a:t>të</a:t>
            </a:r>
            <a:r>
              <a:rPr lang="en-US" sz="2000" dirty="0"/>
              <a:t> </a:t>
            </a:r>
            <a:r>
              <a:rPr lang="en-US" sz="2000" dirty="0" err="1"/>
              <a:t>paneleve</a:t>
            </a:r>
            <a:r>
              <a:rPr lang="en-US" sz="2000" dirty="0"/>
              <a:t> </a:t>
            </a:r>
            <a:r>
              <a:rPr lang="en-US" sz="2000" dirty="0" err="1"/>
              <a:t>shqyrtuese</a:t>
            </a:r>
            <a:r>
              <a:rPr lang="en-US" sz="2000" dirty="0"/>
              <a:t>. </a:t>
            </a:r>
            <a:r>
              <a:rPr lang="en-US" sz="2000" dirty="0" err="1"/>
              <a:t>Varësisht</a:t>
            </a:r>
            <a:r>
              <a:rPr lang="en-US" sz="2000" dirty="0"/>
              <a:t> </a:t>
            </a:r>
            <a:r>
              <a:rPr lang="en-US" sz="2000" dirty="0" err="1"/>
              <a:t>nga</a:t>
            </a:r>
            <a:r>
              <a:rPr lang="en-US" sz="2000" dirty="0"/>
              <a:t> </a:t>
            </a:r>
            <a:r>
              <a:rPr lang="en-US" sz="2000" dirty="0" err="1"/>
              <a:t>vlera</a:t>
            </a:r>
            <a:r>
              <a:rPr lang="en-US" sz="2000" dirty="0"/>
              <a:t> </a:t>
            </a:r>
            <a:r>
              <a:rPr lang="en-US" sz="2000" dirty="0" err="1"/>
              <a:t>apo</a:t>
            </a:r>
            <a:r>
              <a:rPr lang="en-US" sz="2000" dirty="0"/>
              <a:t> </a:t>
            </a:r>
            <a:r>
              <a:rPr lang="en-US" sz="2000" dirty="0" err="1"/>
              <a:t>madhësia</a:t>
            </a:r>
            <a:r>
              <a:rPr lang="en-US" sz="2000" dirty="0"/>
              <a:t> e </a:t>
            </a:r>
            <a:r>
              <a:rPr lang="en-US" sz="2000" dirty="0" err="1"/>
              <a:t>kontratës</a:t>
            </a:r>
            <a:r>
              <a:rPr lang="en-US" sz="2000" dirty="0"/>
              <a:t> </a:t>
            </a:r>
            <a:r>
              <a:rPr lang="en-US" sz="2000" dirty="0" err="1"/>
              <a:t>së</a:t>
            </a:r>
            <a:r>
              <a:rPr lang="en-US" sz="2000" dirty="0"/>
              <a:t> </a:t>
            </a:r>
            <a:r>
              <a:rPr lang="en-US" sz="2000" dirty="0" err="1"/>
              <a:t>propozuar</a:t>
            </a:r>
            <a:r>
              <a:rPr lang="en-US" sz="2000" dirty="0"/>
              <a:t> </a:t>
            </a:r>
            <a:r>
              <a:rPr lang="en-US" sz="2000" dirty="0" err="1"/>
              <a:t>apo</a:t>
            </a:r>
            <a:r>
              <a:rPr lang="en-US" sz="2000" dirty="0"/>
              <a:t> </a:t>
            </a:r>
            <a:r>
              <a:rPr lang="en-US" sz="2000" dirty="0" err="1"/>
              <a:t>bazuar</a:t>
            </a:r>
            <a:r>
              <a:rPr lang="en-US" sz="2000" dirty="0"/>
              <a:t> </a:t>
            </a:r>
            <a:r>
              <a:rPr lang="en-US" sz="2000" dirty="0" err="1"/>
              <a:t>në</a:t>
            </a:r>
            <a:r>
              <a:rPr lang="en-US" sz="2000" dirty="0"/>
              <a:t> </a:t>
            </a:r>
            <a:r>
              <a:rPr lang="en-US" sz="2000" dirty="0" err="1"/>
              <a:t>vështirësinë</a:t>
            </a:r>
            <a:r>
              <a:rPr lang="en-US" sz="2000" dirty="0"/>
              <a:t> </a:t>
            </a:r>
            <a:r>
              <a:rPr lang="en-US" sz="2000" dirty="0" err="1"/>
              <a:t>ose</a:t>
            </a:r>
            <a:r>
              <a:rPr lang="en-US" sz="2000" dirty="0"/>
              <a:t> </a:t>
            </a:r>
            <a:r>
              <a:rPr lang="en-US" sz="2000" dirty="0" err="1"/>
              <a:t>rëndësinë</a:t>
            </a:r>
            <a:r>
              <a:rPr lang="en-US" sz="2000" dirty="0"/>
              <a:t> e </a:t>
            </a:r>
            <a:r>
              <a:rPr lang="en-US" sz="2000" dirty="0" err="1"/>
              <a:t>çështjes</a:t>
            </a:r>
            <a:r>
              <a:rPr lang="en-US" sz="2000" dirty="0"/>
              <a:t> </a:t>
            </a:r>
            <a:r>
              <a:rPr lang="en-US" sz="2000" dirty="0" err="1"/>
              <a:t>së</a:t>
            </a:r>
            <a:r>
              <a:rPr lang="en-US" sz="2000" dirty="0"/>
              <a:t> </a:t>
            </a:r>
            <a:r>
              <a:rPr lang="en-US" sz="2000" dirty="0" err="1"/>
              <a:t>ngritur</a:t>
            </a:r>
            <a:r>
              <a:rPr lang="en-US" sz="2000" dirty="0"/>
              <a:t> </a:t>
            </a:r>
            <a:r>
              <a:rPr lang="en-US" sz="2000" dirty="0" err="1"/>
              <a:t>nga</a:t>
            </a:r>
            <a:r>
              <a:rPr lang="en-US" sz="2000" dirty="0"/>
              <a:t> </a:t>
            </a:r>
            <a:r>
              <a:rPr lang="en-US" sz="2000" dirty="0" err="1"/>
              <a:t>ky</a:t>
            </a:r>
            <a:r>
              <a:rPr lang="en-US" sz="2000" dirty="0"/>
              <a:t> </a:t>
            </a:r>
            <a:r>
              <a:rPr lang="en-US" sz="2000" dirty="0" err="1" smtClean="0"/>
              <a:t>rast</a:t>
            </a:r>
            <a:r>
              <a:rPr lang="en-US" sz="2000" dirty="0" smtClean="0"/>
              <a:t>.</a:t>
            </a:r>
          </a:p>
          <a:p>
            <a:pPr algn="just">
              <a:buFontTx/>
              <a:buChar char="-"/>
            </a:pPr>
            <a:r>
              <a:rPr lang="en-US" sz="2000" dirty="0" smtClean="0"/>
              <a:t>OSHP </a:t>
            </a:r>
            <a:r>
              <a:rPr lang="en-US" sz="2000" dirty="0" err="1"/>
              <a:t>është</a:t>
            </a:r>
            <a:r>
              <a:rPr lang="en-US" sz="2000" dirty="0"/>
              <a:t> </a:t>
            </a:r>
            <a:r>
              <a:rPr lang="en-US" sz="2000" dirty="0" err="1"/>
              <a:t>përgjegjëse</a:t>
            </a:r>
            <a:r>
              <a:rPr lang="en-US" sz="2000" dirty="0"/>
              <a:t> </a:t>
            </a:r>
            <a:r>
              <a:rPr lang="en-US" sz="2000" dirty="0" err="1"/>
              <a:t>për</a:t>
            </a:r>
            <a:r>
              <a:rPr lang="en-US" sz="2000" dirty="0"/>
              <a:t> </a:t>
            </a:r>
            <a:r>
              <a:rPr lang="en-US" sz="2000" dirty="0" err="1"/>
              <a:t>nxjerrjen</a:t>
            </a:r>
            <a:r>
              <a:rPr lang="en-US" sz="2000" dirty="0"/>
              <a:t> e </a:t>
            </a:r>
            <a:r>
              <a:rPr lang="en-US" sz="2000" dirty="0" err="1"/>
              <a:t>rregullave</a:t>
            </a:r>
            <a:r>
              <a:rPr lang="en-US" sz="2000" dirty="0"/>
              <a:t> </a:t>
            </a:r>
            <a:r>
              <a:rPr lang="en-US" sz="2000" dirty="0" err="1"/>
              <a:t>të</a:t>
            </a:r>
            <a:r>
              <a:rPr lang="en-US" sz="2000" dirty="0"/>
              <a:t> </a:t>
            </a:r>
            <a:r>
              <a:rPr lang="en-US" sz="2000" dirty="0" err="1"/>
              <a:t>brendshme</a:t>
            </a:r>
            <a:r>
              <a:rPr lang="en-US" sz="2000" dirty="0"/>
              <a:t> </a:t>
            </a:r>
            <a:r>
              <a:rPr lang="en-US" sz="2000" dirty="0" err="1"/>
              <a:t>në</a:t>
            </a:r>
            <a:r>
              <a:rPr lang="en-US" sz="2000" dirty="0"/>
              <a:t> </a:t>
            </a:r>
            <a:r>
              <a:rPr lang="en-US" sz="2000" dirty="0" err="1"/>
              <a:t>lidhje</a:t>
            </a:r>
            <a:r>
              <a:rPr lang="en-US" sz="2000" dirty="0"/>
              <a:t> me </a:t>
            </a:r>
            <a:r>
              <a:rPr lang="en-US" sz="2000" dirty="0" err="1"/>
              <a:t>emërimin</a:t>
            </a:r>
            <a:r>
              <a:rPr lang="en-US" sz="2000" dirty="0"/>
              <a:t> e </a:t>
            </a:r>
            <a:r>
              <a:rPr lang="en-US" sz="2000" dirty="0" err="1"/>
              <a:t>anëtarëve</a:t>
            </a:r>
            <a:r>
              <a:rPr lang="en-US" sz="2000" dirty="0"/>
              <a:t> </a:t>
            </a:r>
            <a:r>
              <a:rPr lang="en-US" sz="2000" dirty="0" err="1"/>
              <a:t>për</a:t>
            </a:r>
            <a:r>
              <a:rPr lang="en-US" sz="2000" dirty="0"/>
              <a:t> </a:t>
            </a:r>
            <a:r>
              <a:rPr lang="en-US" sz="2000" dirty="0" err="1"/>
              <a:t>një</a:t>
            </a:r>
            <a:r>
              <a:rPr lang="en-US" sz="2000" dirty="0"/>
              <a:t> panel </a:t>
            </a:r>
            <a:r>
              <a:rPr lang="en-US" sz="2000" dirty="0" err="1"/>
              <a:t>shqyrtues</a:t>
            </a:r>
            <a:r>
              <a:rPr lang="en-US" sz="2000" dirty="0"/>
              <a:t>, </a:t>
            </a:r>
            <a:r>
              <a:rPr lang="en-US" sz="2000" dirty="0" err="1"/>
              <a:t>të</a:t>
            </a:r>
            <a:r>
              <a:rPr lang="en-US" sz="2000" dirty="0"/>
              <a:t> </a:t>
            </a:r>
            <a:r>
              <a:rPr lang="en-US" sz="2000" dirty="0" err="1"/>
              <a:t>cilat</a:t>
            </a:r>
            <a:r>
              <a:rPr lang="en-US" sz="2000" dirty="0"/>
              <a:t> </a:t>
            </a:r>
            <a:r>
              <a:rPr lang="en-US" sz="2000" dirty="0" err="1"/>
              <a:t>nënshkruhen</a:t>
            </a:r>
            <a:r>
              <a:rPr lang="en-US" sz="2000" dirty="0"/>
              <a:t> </a:t>
            </a:r>
            <a:r>
              <a:rPr lang="en-US" sz="2000" dirty="0" err="1"/>
              <a:t>nga</a:t>
            </a:r>
            <a:r>
              <a:rPr lang="en-US" sz="2000" dirty="0"/>
              <a:t> </a:t>
            </a:r>
            <a:r>
              <a:rPr lang="en-US" sz="2000" dirty="0" err="1"/>
              <a:t>Kryetari</a:t>
            </a:r>
            <a:r>
              <a:rPr lang="en-US" sz="2000" dirty="0"/>
              <a:t> </a:t>
            </a:r>
            <a:r>
              <a:rPr lang="en-US" sz="2000" dirty="0" err="1"/>
              <a:t>i</a:t>
            </a:r>
            <a:r>
              <a:rPr lang="en-US" sz="2000" dirty="0"/>
              <a:t> OSHP-</a:t>
            </a:r>
            <a:r>
              <a:rPr lang="en-US" sz="2000" dirty="0" err="1"/>
              <a:t>së</a:t>
            </a:r>
            <a:r>
              <a:rPr lang="en-US" sz="2000" dirty="0"/>
              <a:t>. </a:t>
            </a:r>
            <a:endParaRPr lang="en-US" sz="2000" dirty="0" smtClean="0"/>
          </a:p>
          <a:p>
            <a:pPr algn="just" eaLnBrk="1" hangingPunct="1"/>
            <a:endParaRPr lang="en-US" altLang="sq-AL" sz="2400" dirty="0" smtClean="0">
              <a:latin typeface="Cambria" panose="02040503050406030204" pitchFamily="18" charset="0"/>
              <a:ea typeface="Cambria" panose="02040503050406030204" pitchFamily="18" charset="0"/>
            </a:endParaRPr>
          </a:p>
        </p:txBody>
      </p:sp>
      <p:sp>
        <p:nvSpPr>
          <p:cNvPr id="6149" name="Slide Number Placeholder 4"/>
          <p:cNvSpPr>
            <a:spLocks noGrp="1"/>
          </p:cNvSpPr>
          <p:nvPr>
            <p:ph type="sldNum" sz="quarter" idx="12"/>
          </p:nvPr>
        </p:nvSpPr>
        <p:spPr>
          <a:xfrm>
            <a:off x="3124200" y="6248400"/>
            <a:ext cx="2895600" cy="476250"/>
          </a:xfrm>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fld id="{1C5A604C-81A2-47C0-B2E8-B1DE4DFB9899}" type="slidenum">
              <a:rPr lang="en-US" altLang="sq-AL">
                <a:solidFill>
                  <a:srgbClr val="898989"/>
                </a:solidFill>
              </a:rPr>
              <a:pPr algn="ctr"/>
              <a:t>38</a:t>
            </a:fld>
            <a:endParaRPr lang="en-US" altLang="sq-AL">
              <a:solidFill>
                <a:srgbClr val="898989"/>
              </a:solidFill>
            </a:endParaRPr>
          </a:p>
        </p:txBody>
      </p:sp>
      <p:sp>
        <p:nvSpPr>
          <p:cNvPr id="2" name="Footer Placeholder 1"/>
          <p:cNvSpPr>
            <a:spLocks noGrp="1"/>
          </p:cNvSpPr>
          <p:nvPr>
            <p:ph type="ftr" sz="quarter" idx="11"/>
          </p:nvPr>
        </p:nvSpPr>
        <p:spPr/>
        <p:txBody>
          <a:bodyPr/>
          <a:lstStyle/>
          <a:p>
            <a:r>
              <a:rPr lang="en-US" smtClean="0"/>
              <a:t>Departamenti per Trajnime </a:t>
            </a:r>
            <a:endParaRPr lang="en-US"/>
          </a:p>
        </p:txBody>
      </p:sp>
    </p:spTree>
    <p:extLst>
      <p:ext uri="{BB962C8B-B14F-4D97-AF65-F5344CB8AC3E}">
        <p14:creationId xmlns:p14="http://schemas.microsoft.com/office/powerpoint/2010/main" val="3616106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11162"/>
          </a:xfrm>
        </p:spPr>
        <p:txBody>
          <a:bodyPr/>
          <a:lstStyle/>
          <a:p>
            <a:r>
              <a:rPr lang="en-US" sz="2800" b="1" dirty="0" err="1"/>
              <a:t>Përgjegjësitë</a:t>
            </a:r>
            <a:r>
              <a:rPr lang="en-US" sz="2800" b="1" dirty="0"/>
              <a:t> e </a:t>
            </a:r>
            <a:r>
              <a:rPr lang="en-US" sz="2800" b="1" dirty="0" err="1"/>
              <a:t>ekspertit</a:t>
            </a:r>
            <a:r>
              <a:rPr lang="en-US" sz="2800" b="1" dirty="0"/>
              <a:t> </a:t>
            </a:r>
            <a:r>
              <a:rPr lang="en-US" sz="2800" b="1" dirty="0" err="1"/>
              <a:t>shqyrtues</a:t>
            </a:r>
            <a:r>
              <a:rPr lang="en-US" sz="2800" b="1" dirty="0"/>
              <a:t> </a:t>
            </a:r>
            <a:r>
              <a:rPr lang="en-US" sz="2800" b="1" dirty="0" err="1"/>
              <a:t>dhe</a:t>
            </a:r>
            <a:r>
              <a:rPr lang="en-US" sz="2800" b="1" dirty="0"/>
              <a:t> </a:t>
            </a:r>
            <a:r>
              <a:rPr lang="en-US" sz="2800" b="1" dirty="0" err="1"/>
              <a:t>të</a:t>
            </a:r>
            <a:r>
              <a:rPr lang="en-US" sz="2800" b="1" dirty="0"/>
              <a:t> </a:t>
            </a:r>
            <a:r>
              <a:rPr lang="en-US" sz="2800" b="1" dirty="0" err="1"/>
              <a:t>autoritetit</a:t>
            </a:r>
            <a:r>
              <a:rPr lang="en-US" sz="2800" b="1" dirty="0"/>
              <a:t> </a:t>
            </a:r>
            <a:r>
              <a:rPr lang="en-US" sz="2800" b="1" dirty="0" err="1"/>
              <a:t>kontraktues</a:t>
            </a:r>
            <a:r>
              <a:rPr lang="sq-AL" sz="2800" dirty="0"/>
              <a:t/>
            </a:r>
            <a:br>
              <a:rPr lang="sq-AL" sz="2800" dirty="0"/>
            </a:br>
            <a:endParaRPr lang="sq-AL" sz="2800" dirty="0"/>
          </a:p>
        </p:txBody>
      </p:sp>
      <p:sp>
        <p:nvSpPr>
          <p:cNvPr id="3" name="Content Placeholder 2"/>
          <p:cNvSpPr>
            <a:spLocks noGrp="1"/>
          </p:cNvSpPr>
          <p:nvPr>
            <p:ph idx="1"/>
          </p:nvPr>
        </p:nvSpPr>
        <p:spPr>
          <a:xfrm>
            <a:off x="0" y="1066800"/>
            <a:ext cx="9144000" cy="5059363"/>
          </a:xfrm>
        </p:spPr>
        <p:txBody>
          <a:bodyPr/>
          <a:lstStyle/>
          <a:p>
            <a:r>
              <a:rPr lang="en-US" sz="1800" b="1" dirty="0" err="1"/>
              <a:t>Përgjegjësitë</a:t>
            </a:r>
            <a:r>
              <a:rPr lang="en-US" sz="1800" b="1" dirty="0"/>
              <a:t> e </a:t>
            </a:r>
            <a:r>
              <a:rPr lang="en-US" sz="1800" b="1" dirty="0" err="1"/>
              <a:t>ekspertit</a:t>
            </a:r>
            <a:r>
              <a:rPr lang="en-US" sz="1800" b="1" dirty="0"/>
              <a:t> </a:t>
            </a:r>
            <a:r>
              <a:rPr lang="en-US" sz="1800" b="1" dirty="0" err="1"/>
              <a:t>shqyrtues</a:t>
            </a:r>
            <a:r>
              <a:rPr lang="en-US" sz="1800" b="1" dirty="0"/>
              <a:t> </a:t>
            </a:r>
            <a:r>
              <a:rPr lang="en-US" sz="1800" b="1" dirty="0" err="1"/>
              <a:t>dhe</a:t>
            </a:r>
            <a:r>
              <a:rPr lang="en-US" sz="1800" b="1" dirty="0"/>
              <a:t> </a:t>
            </a:r>
            <a:r>
              <a:rPr lang="en-US" sz="1800" b="1" dirty="0" err="1"/>
              <a:t>të</a:t>
            </a:r>
            <a:r>
              <a:rPr lang="en-US" sz="1800" b="1" dirty="0"/>
              <a:t> </a:t>
            </a:r>
            <a:r>
              <a:rPr lang="en-US" sz="1800" b="1" dirty="0" err="1"/>
              <a:t>autoritetit</a:t>
            </a:r>
            <a:r>
              <a:rPr lang="en-US" sz="1800" b="1" dirty="0"/>
              <a:t> </a:t>
            </a:r>
            <a:r>
              <a:rPr lang="en-US" sz="1800" b="1" dirty="0" err="1"/>
              <a:t>kontraktues</a:t>
            </a:r>
            <a:endParaRPr lang="sq-AL" sz="1800" dirty="0"/>
          </a:p>
          <a:p>
            <a:pPr lvl="0"/>
            <a:r>
              <a:rPr lang="en-US" sz="1800" dirty="0" err="1" smtClean="0"/>
              <a:t>Eksperti</a:t>
            </a:r>
            <a:r>
              <a:rPr lang="en-US" sz="1800" dirty="0" smtClean="0"/>
              <a:t> </a:t>
            </a:r>
            <a:r>
              <a:rPr lang="en-US" sz="1800" dirty="0" err="1"/>
              <a:t>shqyrtues</a:t>
            </a:r>
            <a:r>
              <a:rPr lang="en-US" sz="1800" dirty="0"/>
              <a:t>, </a:t>
            </a:r>
            <a:r>
              <a:rPr lang="en-US" sz="1800" dirty="0" err="1"/>
              <a:t>në</a:t>
            </a:r>
            <a:r>
              <a:rPr lang="en-US" sz="1800" dirty="0"/>
              <a:t> </a:t>
            </a:r>
            <a:r>
              <a:rPr lang="en-US" sz="1800" dirty="0" err="1"/>
              <a:t>afat</a:t>
            </a:r>
            <a:r>
              <a:rPr lang="en-US" sz="1800" dirty="0"/>
              <a:t> </a:t>
            </a:r>
            <a:r>
              <a:rPr lang="en-US" sz="1800" dirty="0" err="1"/>
              <a:t>prej</a:t>
            </a:r>
            <a:r>
              <a:rPr lang="en-US" sz="1800" dirty="0"/>
              <a:t> </a:t>
            </a:r>
            <a:r>
              <a:rPr lang="en-US" sz="1800" dirty="0" err="1"/>
              <a:t>dhjetë</a:t>
            </a:r>
            <a:r>
              <a:rPr lang="en-US" sz="1800" dirty="0"/>
              <a:t> (10) </a:t>
            </a:r>
            <a:r>
              <a:rPr lang="en-US" sz="1800" dirty="0" err="1"/>
              <a:t>ditësh</a:t>
            </a:r>
            <a:r>
              <a:rPr lang="en-US" sz="1800" dirty="0"/>
              <a:t>, </a:t>
            </a:r>
            <a:r>
              <a:rPr lang="en-US" sz="1800" dirty="0" err="1"/>
              <a:t>menjëherë</a:t>
            </a:r>
            <a:r>
              <a:rPr lang="en-US" sz="1800" dirty="0"/>
              <a:t> pas </a:t>
            </a:r>
            <a:r>
              <a:rPr lang="en-US" sz="1800" dirty="0" err="1"/>
              <a:t>emërimit</a:t>
            </a:r>
            <a:r>
              <a:rPr lang="en-US" sz="1800" dirty="0"/>
              <a:t> </a:t>
            </a:r>
            <a:r>
              <a:rPr lang="en-US" sz="1800" dirty="0" err="1"/>
              <a:t>të</a:t>
            </a:r>
            <a:r>
              <a:rPr lang="en-US" sz="1800" dirty="0"/>
              <a:t> </a:t>
            </a:r>
            <a:r>
              <a:rPr lang="en-US" sz="1800" dirty="0" err="1"/>
              <a:t>tij</a:t>
            </a:r>
            <a:r>
              <a:rPr lang="en-US" sz="1800" dirty="0"/>
              <a:t> do </a:t>
            </a:r>
            <a:r>
              <a:rPr lang="en-US" sz="1800" dirty="0" err="1"/>
              <a:t>të</a:t>
            </a:r>
            <a:r>
              <a:rPr lang="en-US" sz="1800" dirty="0"/>
              <a:t>: (</a:t>
            </a:r>
            <a:r>
              <a:rPr lang="en-US" sz="1800" dirty="0" err="1"/>
              <a:t>i</a:t>
            </a:r>
            <a:r>
              <a:rPr lang="en-US" sz="1800" dirty="0"/>
              <a:t>) </a:t>
            </a:r>
            <a:r>
              <a:rPr lang="en-US" sz="1800" dirty="0" err="1"/>
              <a:t>shqyrtojë</a:t>
            </a:r>
            <a:r>
              <a:rPr lang="en-US" sz="1800" dirty="0"/>
              <a:t> </a:t>
            </a:r>
            <a:r>
              <a:rPr lang="en-US" sz="1800" dirty="0" err="1"/>
              <a:t>dokumentacionin</a:t>
            </a:r>
            <a:r>
              <a:rPr lang="en-US" sz="1800" dirty="0"/>
              <a:t> e </a:t>
            </a:r>
            <a:r>
              <a:rPr lang="en-US" sz="1800" dirty="0" err="1"/>
              <a:t>prokurimit</a:t>
            </a:r>
            <a:r>
              <a:rPr lang="en-US" sz="1800" dirty="0"/>
              <a:t> </a:t>
            </a:r>
            <a:r>
              <a:rPr lang="en-US" sz="1800" dirty="0" err="1"/>
              <a:t>të</a:t>
            </a:r>
            <a:r>
              <a:rPr lang="en-US" sz="1800" dirty="0"/>
              <a:t> </a:t>
            </a:r>
            <a:r>
              <a:rPr lang="en-US" sz="1800" dirty="0" err="1"/>
              <a:t>autoritetit</a:t>
            </a:r>
            <a:r>
              <a:rPr lang="en-US" sz="1800" dirty="0"/>
              <a:t> </a:t>
            </a:r>
            <a:r>
              <a:rPr lang="en-US" sz="1800" dirty="0" err="1"/>
              <a:t>kontraktues</a:t>
            </a:r>
            <a:r>
              <a:rPr lang="en-US" sz="1800" dirty="0"/>
              <a:t> </a:t>
            </a:r>
            <a:r>
              <a:rPr lang="en-US" sz="1800" dirty="0" err="1"/>
              <a:t>dhe</a:t>
            </a:r>
            <a:r>
              <a:rPr lang="en-US" sz="1800" dirty="0"/>
              <a:t> </a:t>
            </a:r>
            <a:r>
              <a:rPr lang="en-US" sz="1800" dirty="0" err="1"/>
              <a:t>shënimet</a:t>
            </a:r>
            <a:r>
              <a:rPr lang="en-US" sz="1800" dirty="0"/>
              <a:t> </a:t>
            </a:r>
            <a:r>
              <a:rPr lang="en-US" sz="1800" dirty="0" err="1"/>
              <a:t>përkatëse</a:t>
            </a:r>
            <a:r>
              <a:rPr lang="en-US" sz="1800" dirty="0"/>
              <a:t>, (ii) </a:t>
            </a:r>
            <a:r>
              <a:rPr lang="en-US" sz="1800" dirty="0" err="1"/>
              <a:t>intervistojë</a:t>
            </a:r>
            <a:r>
              <a:rPr lang="en-US" sz="1800" dirty="0"/>
              <a:t>, </a:t>
            </a:r>
            <a:r>
              <a:rPr lang="en-US" sz="1800" dirty="0" err="1"/>
              <a:t>nëse</a:t>
            </a:r>
            <a:r>
              <a:rPr lang="en-US" sz="1800" dirty="0"/>
              <a:t> </a:t>
            </a:r>
            <a:r>
              <a:rPr lang="en-US" sz="1800" dirty="0" err="1"/>
              <a:t>ai</a:t>
            </a:r>
            <a:r>
              <a:rPr lang="en-US" sz="1800" dirty="0"/>
              <a:t> e </a:t>
            </a:r>
            <a:r>
              <a:rPr lang="en-US" sz="1800" dirty="0" err="1"/>
              <a:t>sheh</a:t>
            </a:r>
            <a:r>
              <a:rPr lang="en-US" sz="1800" dirty="0"/>
              <a:t> </a:t>
            </a:r>
            <a:r>
              <a:rPr lang="en-US" sz="1800" dirty="0" err="1"/>
              <a:t>të</a:t>
            </a:r>
            <a:r>
              <a:rPr lang="en-US" sz="1800" dirty="0"/>
              <a:t> </a:t>
            </a:r>
            <a:r>
              <a:rPr lang="en-US" sz="1800" dirty="0" err="1"/>
              <a:t>arsyeshme</a:t>
            </a:r>
            <a:r>
              <a:rPr lang="en-US" sz="1800" dirty="0"/>
              <a:t> </a:t>
            </a:r>
            <a:r>
              <a:rPr lang="en-US" sz="1800" dirty="0" err="1"/>
              <a:t>ose</a:t>
            </a:r>
            <a:r>
              <a:rPr lang="en-US" sz="1800" dirty="0"/>
              <a:t> </a:t>
            </a:r>
            <a:r>
              <a:rPr lang="en-US" sz="1800" dirty="0" err="1"/>
              <a:t>të</a:t>
            </a:r>
            <a:r>
              <a:rPr lang="en-US" sz="1800" dirty="0"/>
              <a:t> </a:t>
            </a:r>
            <a:r>
              <a:rPr lang="en-US" sz="1800" dirty="0" err="1"/>
              <a:t>nevojshme</a:t>
            </a:r>
            <a:r>
              <a:rPr lang="en-US" sz="1800" dirty="0"/>
              <a:t>, </a:t>
            </a:r>
            <a:r>
              <a:rPr lang="en-US" sz="1800" dirty="0" err="1"/>
              <a:t>cilindo</a:t>
            </a:r>
            <a:r>
              <a:rPr lang="en-US" sz="1800" dirty="0"/>
              <a:t> </a:t>
            </a:r>
            <a:r>
              <a:rPr lang="en-US" sz="1800" dirty="0" err="1"/>
              <a:t>zyrtar</a:t>
            </a:r>
            <a:r>
              <a:rPr lang="en-US" sz="1800" dirty="0"/>
              <a:t>, </a:t>
            </a:r>
            <a:r>
              <a:rPr lang="en-US" sz="1800" dirty="0" err="1"/>
              <a:t>nëpunës</a:t>
            </a:r>
            <a:r>
              <a:rPr lang="en-US" sz="1800" dirty="0"/>
              <a:t> </a:t>
            </a:r>
            <a:r>
              <a:rPr lang="en-US" sz="1800" dirty="0" err="1"/>
              <a:t>ose</a:t>
            </a:r>
            <a:r>
              <a:rPr lang="en-US" sz="1800" dirty="0"/>
              <a:t> </a:t>
            </a:r>
            <a:r>
              <a:rPr lang="en-US" sz="1800" dirty="0" err="1"/>
              <a:t>këshilltar</a:t>
            </a:r>
            <a:r>
              <a:rPr lang="en-US" sz="1800" dirty="0"/>
              <a:t> </a:t>
            </a:r>
            <a:r>
              <a:rPr lang="en-US" sz="1800" dirty="0" err="1"/>
              <a:t>të</a:t>
            </a:r>
            <a:r>
              <a:rPr lang="en-US" sz="1800" dirty="0"/>
              <a:t> </a:t>
            </a:r>
            <a:r>
              <a:rPr lang="en-US" sz="1800" dirty="0" err="1"/>
              <a:t>autoritetit</a:t>
            </a:r>
            <a:r>
              <a:rPr lang="en-US" sz="1800" dirty="0"/>
              <a:t> </a:t>
            </a:r>
            <a:r>
              <a:rPr lang="en-US" sz="1800" dirty="0" err="1"/>
              <a:t>kontraktues</a:t>
            </a:r>
            <a:r>
              <a:rPr lang="en-US" sz="1800" dirty="0"/>
              <a:t> </a:t>
            </a:r>
            <a:r>
              <a:rPr lang="en-US" sz="1800" dirty="0" err="1"/>
              <a:t>ose</a:t>
            </a:r>
            <a:r>
              <a:rPr lang="en-US" sz="1800" dirty="0"/>
              <a:t> </a:t>
            </a:r>
            <a:r>
              <a:rPr lang="en-US" sz="1800" dirty="0" err="1"/>
              <a:t>palës</a:t>
            </a:r>
            <a:r>
              <a:rPr lang="en-US" sz="1800" dirty="0"/>
              <a:t> </a:t>
            </a:r>
            <a:r>
              <a:rPr lang="en-US" sz="1800" dirty="0" err="1"/>
              <a:t>ankuese</a:t>
            </a:r>
            <a:r>
              <a:rPr lang="en-US" sz="1800" dirty="0"/>
              <a:t>, </a:t>
            </a:r>
            <a:r>
              <a:rPr lang="en-US" sz="1800" dirty="0" err="1"/>
              <a:t>dhe</a:t>
            </a:r>
            <a:r>
              <a:rPr lang="en-US" sz="1800" dirty="0"/>
              <a:t> (iii) </a:t>
            </a:r>
            <a:r>
              <a:rPr lang="en-US" sz="1800" dirty="0" err="1"/>
              <a:t>pajisë</a:t>
            </a:r>
            <a:r>
              <a:rPr lang="en-US" sz="1800" dirty="0"/>
              <a:t> </a:t>
            </a:r>
            <a:r>
              <a:rPr lang="en-US" sz="1800" dirty="0" err="1"/>
              <a:t>panelin</a:t>
            </a:r>
            <a:r>
              <a:rPr lang="en-US" sz="1800" dirty="0"/>
              <a:t> </a:t>
            </a:r>
            <a:r>
              <a:rPr lang="en-US" sz="1800" dirty="0" err="1"/>
              <a:t>shqyrtues</a:t>
            </a:r>
            <a:r>
              <a:rPr lang="en-US" sz="1800" dirty="0"/>
              <a:t>, </a:t>
            </a:r>
            <a:r>
              <a:rPr lang="en-US" sz="1800" dirty="0" err="1"/>
              <a:t>ankuesin</a:t>
            </a:r>
            <a:r>
              <a:rPr lang="en-US" sz="1800" dirty="0"/>
              <a:t> </a:t>
            </a:r>
            <a:r>
              <a:rPr lang="en-US" sz="1800" dirty="0" err="1"/>
              <a:t>dhe</a:t>
            </a:r>
            <a:r>
              <a:rPr lang="en-US" sz="1800" dirty="0"/>
              <a:t> </a:t>
            </a:r>
            <a:r>
              <a:rPr lang="en-US" sz="1800" dirty="0" err="1"/>
              <a:t>kryesuesin</a:t>
            </a:r>
            <a:r>
              <a:rPr lang="en-US" sz="1800" dirty="0"/>
              <a:t> e </a:t>
            </a:r>
            <a:r>
              <a:rPr lang="en-US" sz="1800" dirty="0" err="1"/>
              <a:t>autoritetit</a:t>
            </a:r>
            <a:r>
              <a:rPr lang="en-US" sz="1800" dirty="0"/>
              <a:t> </a:t>
            </a:r>
            <a:r>
              <a:rPr lang="en-US" sz="1800" dirty="0" err="1"/>
              <a:t>kontraktues</a:t>
            </a:r>
            <a:r>
              <a:rPr lang="en-US" sz="1800" dirty="0"/>
              <a:t> me </a:t>
            </a:r>
            <a:r>
              <a:rPr lang="en-US" sz="1800" dirty="0" err="1"/>
              <a:t>një</a:t>
            </a:r>
            <a:r>
              <a:rPr lang="en-US" sz="1800" dirty="0"/>
              <a:t> </a:t>
            </a:r>
            <a:r>
              <a:rPr lang="en-US" sz="1800" dirty="0" err="1"/>
              <a:t>vlerësim</a:t>
            </a:r>
            <a:r>
              <a:rPr lang="en-US" sz="1800" dirty="0"/>
              <a:t> me </a:t>
            </a:r>
            <a:r>
              <a:rPr lang="en-US" sz="1800" dirty="0" err="1"/>
              <a:t>shkrim</a:t>
            </a:r>
            <a:r>
              <a:rPr lang="en-US" sz="1800" dirty="0"/>
              <a:t> </a:t>
            </a:r>
            <a:r>
              <a:rPr lang="en-US" sz="1800" dirty="0" err="1"/>
              <a:t>mbi</a:t>
            </a:r>
            <a:r>
              <a:rPr lang="en-US" sz="1800" dirty="0"/>
              <a:t> </a:t>
            </a:r>
            <a:r>
              <a:rPr lang="en-US" sz="1800" dirty="0" err="1"/>
              <a:t>aktivitetin</a:t>
            </a:r>
            <a:r>
              <a:rPr lang="en-US" sz="1800" dirty="0"/>
              <a:t> e </a:t>
            </a:r>
            <a:r>
              <a:rPr lang="en-US" sz="1800" dirty="0" err="1"/>
              <a:t>prokurimit</a:t>
            </a:r>
            <a:r>
              <a:rPr lang="en-US" sz="1800" dirty="0"/>
              <a:t> </a:t>
            </a:r>
            <a:r>
              <a:rPr lang="en-US" sz="1800" dirty="0" err="1"/>
              <a:t>dhe</a:t>
            </a:r>
            <a:r>
              <a:rPr lang="en-US" sz="1800" dirty="0"/>
              <a:t> </a:t>
            </a:r>
            <a:r>
              <a:rPr lang="en-US" sz="1800" dirty="0" err="1"/>
              <a:t>vlefshmërinë</a:t>
            </a:r>
            <a:r>
              <a:rPr lang="en-US" sz="1800" dirty="0"/>
              <a:t> e </a:t>
            </a:r>
            <a:r>
              <a:rPr lang="en-US" sz="1800" dirty="0" err="1"/>
              <a:t>të</a:t>
            </a:r>
            <a:r>
              <a:rPr lang="en-US" sz="1800" dirty="0"/>
              <a:t> </a:t>
            </a:r>
            <a:r>
              <a:rPr lang="en-US" sz="1800" dirty="0" err="1"/>
              <a:t>gjitha</a:t>
            </a:r>
            <a:r>
              <a:rPr lang="en-US" sz="1800" dirty="0"/>
              <a:t> </a:t>
            </a:r>
            <a:r>
              <a:rPr lang="en-US" sz="1800" dirty="0" err="1"/>
              <a:t>pretendimeve</a:t>
            </a:r>
            <a:r>
              <a:rPr lang="en-US" sz="1800" dirty="0"/>
              <a:t> </a:t>
            </a:r>
            <a:r>
              <a:rPr lang="en-US" sz="1800" dirty="0" err="1"/>
              <a:t>të</a:t>
            </a:r>
            <a:r>
              <a:rPr lang="en-US" sz="1800" dirty="0"/>
              <a:t> </a:t>
            </a:r>
            <a:r>
              <a:rPr lang="en-US" sz="1800" dirty="0" err="1"/>
              <a:t>përfshira</a:t>
            </a:r>
            <a:r>
              <a:rPr lang="en-US" sz="1800" dirty="0"/>
              <a:t> </a:t>
            </a:r>
            <a:r>
              <a:rPr lang="en-US" sz="1800" dirty="0" err="1"/>
              <a:t>në</a:t>
            </a:r>
            <a:r>
              <a:rPr lang="en-US" sz="1800" dirty="0"/>
              <a:t> </a:t>
            </a:r>
            <a:r>
              <a:rPr lang="en-US" sz="1800" dirty="0" err="1"/>
              <a:t>ankesë</a:t>
            </a:r>
            <a:r>
              <a:rPr lang="en-US" sz="1800" dirty="0"/>
              <a:t>.</a:t>
            </a:r>
            <a:endParaRPr lang="sq-AL" sz="1800" dirty="0"/>
          </a:p>
          <a:p>
            <a:r>
              <a:rPr lang="en-US" sz="1800" dirty="0"/>
              <a:t> </a:t>
            </a:r>
            <a:r>
              <a:rPr lang="en-US" sz="1800" dirty="0" err="1" smtClean="0"/>
              <a:t>Eksperti</a:t>
            </a:r>
            <a:r>
              <a:rPr lang="en-US" sz="1800" dirty="0" smtClean="0"/>
              <a:t> </a:t>
            </a:r>
            <a:r>
              <a:rPr lang="en-US" sz="1800" dirty="0"/>
              <a:t>do </a:t>
            </a:r>
            <a:r>
              <a:rPr lang="en-US" sz="1800" dirty="0" err="1"/>
              <a:t>të</a:t>
            </a:r>
            <a:r>
              <a:rPr lang="en-US" sz="1800" dirty="0"/>
              <a:t> </a:t>
            </a:r>
            <a:r>
              <a:rPr lang="en-US" sz="1800" dirty="0" err="1"/>
              <a:t>rekomandojë</a:t>
            </a:r>
            <a:r>
              <a:rPr lang="en-US" sz="1800" dirty="0"/>
              <a:t> </a:t>
            </a:r>
            <a:r>
              <a:rPr lang="en-US" sz="1800" dirty="0" err="1"/>
              <a:t>veprime</a:t>
            </a:r>
            <a:r>
              <a:rPr lang="en-US" sz="1800" dirty="0"/>
              <a:t> </a:t>
            </a:r>
            <a:r>
              <a:rPr lang="en-US" sz="1800" dirty="0" err="1"/>
              <a:t>korrigjuese</a:t>
            </a:r>
            <a:r>
              <a:rPr lang="en-US" sz="1800" dirty="0"/>
              <a:t> e </a:t>
            </a:r>
            <a:r>
              <a:rPr lang="en-US" sz="1800" dirty="0" err="1"/>
              <a:t>nevojshme</a:t>
            </a:r>
            <a:r>
              <a:rPr lang="en-US" sz="1800" dirty="0"/>
              <a:t> </a:t>
            </a:r>
            <a:r>
              <a:rPr lang="en-US" sz="1800" dirty="0" err="1"/>
              <a:t>që</a:t>
            </a:r>
            <a:r>
              <a:rPr lang="en-US" sz="1800" dirty="0"/>
              <a:t> </a:t>
            </a:r>
            <a:r>
              <a:rPr lang="en-US" sz="1800" dirty="0" err="1"/>
              <a:t>duhet</a:t>
            </a:r>
            <a:r>
              <a:rPr lang="en-US" sz="1800" dirty="0"/>
              <a:t> </a:t>
            </a:r>
            <a:r>
              <a:rPr lang="en-US" sz="1800" dirty="0" err="1"/>
              <a:t>të</a:t>
            </a:r>
            <a:r>
              <a:rPr lang="en-US" sz="1800" dirty="0"/>
              <a:t> </a:t>
            </a:r>
            <a:r>
              <a:rPr lang="en-US" sz="1800" dirty="0" err="1"/>
              <a:t>ndërmerren</a:t>
            </a:r>
            <a:r>
              <a:rPr lang="en-US" sz="1800" dirty="0"/>
              <a:t> </a:t>
            </a:r>
            <a:r>
              <a:rPr lang="en-US" sz="1800" dirty="0" err="1"/>
              <a:t>nga</a:t>
            </a:r>
            <a:r>
              <a:rPr lang="en-US" sz="1800" dirty="0"/>
              <a:t> </a:t>
            </a:r>
            <a:r>
              <a:rPr lang="en-US" sz="1800" dirty="0" err="1"/>
              <a:t>autoriteti</a:t>
            </a:r>
            <a:r>
              <a:rPr lang="en-US" sz="1800" dirty="0"/>
              <a:t> </a:t>
            </a:r>
            <a:r>
              <a:rPr lang="en-US" sz="1800" dirty="0" err="1"/>
              <a:t>kontraktues</a:t>
            </a:r>
            <a:r>
              <a:rPr lang="en-US" sz="1800" dirty="0"/>
              <a:t> </a:t>
            </a:r>
            <a:r>
              <a:rPr lang="en-US" sz="1800" dirty="0" err="1"/>
              <a:t>që</a:t>
            </a:r>
            <a:r>
              <a:rPr lang="en-US" sz="1800" dirty="0"/>
              <a:t> </a:t>
            </a:r>
            <a:r>
              <a:rPr lang="en-US" sz="1800" dirty="0" err="1"/>
              <a:t>mund</a:t>
            </a:r>
            <a:r>
              <a:rPr lang="en-US" sz="1800" dirty="0"/>
              <a:t> </a:t>
            </a:r>
            <a:r>
              <a:rPr lang="en-US" sz="1800" dirty="0" err="1"/>
              <a:t>të</a:t>
            </a:r>
            <a:r>
              <a:rPr lang="en-US" sz="1800" dirty="0"/>
              <a:t> </a:t>
            </a:r>
            <a:r>
              <a:rPr lang="en-US" sz="1800" dirty="0" err="1"/>
              <a:t>përfshijnë</a:t>
            </a:r>
            <a:r>
              <a:rPr lang="en-US" sz="1800" dirty="0"/>
              <a:t>, </a:t>
            </a:r>
            <a:r>
              <a:rPr lang="en-US" sz="1800" dirty="0" err="1"/>
              <a:t>sipas</a:t>
            </a:r>
            <a:r>
              <a:rPr lang="en-US" sz="1800" dirty="0"/>
              <a:t> </a:t>
            </a:r>
            <a:r>
              <a:rPr lang="en-US" sz="1800" dirty="0" err="1"/>
              <a:t>nevojës</a:t>
            </a:r>
            <a:r>
              <a:rPr lang="en-US" sz="1800" dirty="0"/>
              <a:t> </a:t>
            </a:r>
            <a:r>
              <a:rPr lang="en-US" sz="1800" dirty="0" err="1"/>
              <a:t>dhe</a:t>
            </a:r>
            <a:r>
              <a:rPr lang="en-US" sz="1800" dirty="0"/>
              <a:t> </a:t>
            </a:r>
            <a:r>
              <a:rPr lang="en-US" sz="1800" dirty="0" err="1"/>
              <a:t>varësisht</a:t>
            </a:r>
            <a:r>
              <a:rPr lang="en-US" sz="1800" dirty="0"/>
              <a:t> </a:t>
            </a:r>
            <a:r>
              <a:rPr lang="en-US" sz="1800" dirty="0" err="1"/>
              <a:t>nga</a:t>
            </a:r>
            <a:r>
              <a:rPr lang="en-US" sz="1800" dirty="0"/>
              <a:t> </a:t>
            </a:r>
            <a:r>
              <a:rPr lang="en-US" sz="1800" dirty="0" err="1"/>
              <a:t>rrethanat</a:t>
            </a:r>
            <a:r>
              <a:rPr lang="en-US" sz="1800" dirty="0"/>
              <a:t>: (</a:t>
            </a:r>
            <a:r>
              <a:rPr lang="en-US" sz="1800" dirty="0" err="1"/>
              <a:t>i</a:t>
            </a:r>
            <a:r>
              <a:rPr lang="en-US" sz="1800" dirty="0"/>
              <a:t>) </a:t>
            </a:r>
            <a:r>
              <a:rPr lang="en-US" sz="1800" dirty="0" err="1"/>
              <a:t>anulimin</a:t>
            </a:r>
            <a:r>
              <a:rPr lang="en-US" sz="1800" dirty="0"/>
              <a:t> e </a:t>
            </a:r>
            <a:r>
              <a:rPr lang="en-US" sz="1800" dirty="0" err="1"/>
              <a:t>aktivitetit</a:t>
            </a:r>
            <a:r>
              <a:rPr lang="en-US" sz="1800" dirty="0"/>
              <a:t> </a:t>
            </a:r>
            <a:r>
              <a:rPr lang="en-US" sz="1800" dirty="0" err="1"/>
              <a:t>të</a:t>
            </a:r>
            <a:r>
              <a:rPr lang="en-US" sz="1800" dirty="0"/>
              <a:t> </a:t>
            </a:r>
            <a:r>
              <a:rPr lang="en-US" sz="1800" dirty="0" err="1"/>
              <a:t>prokurimit</a:t>
            </a:r>
            <a:r>
              <a:rPr lang="en-US" sz="1800" dirty="0"/>
              <a:t>, </a:t>
            </a:r>
            <a:r>
              <a:rPr lang="en-US" sz="1800" dirty="0" err="1"/>
              <a:t>dhënies</a:t>
            </a:r>
            <a:r>
              <a:rPr lang="en-US" sz="1800" dirty="0"/>
              <a:t> </a:t>
            </a:r>
            <a:r>
              <a:rPr lang="en-US" sz="1800" dirty="0" err="1"/>
              <a:t>së</a:t>
            </a:r>
            <a:r>
              <a:rPr lang="en-US" sz="1800" dirty="0"/>
              <a:t> </a:t>
            </a:r>
            <a:r>
              <a:rPr lang="en-US" sz="1800" dirty="0" err="1"/>
              <a:t>kontratës</a:t>
            </a:r>
            <a:r>
              <a:rPr lang="en-US" sz="1800" dirty="0"/>
              <a:t> </a:t>
            </a:r>
            <a:r>
              <a:rPr lang="en-US" sz="1800" dirty="0" err="1"/>
              <a:t>ose</a:t>
            </a:r>
            <a:r>
              <a:rPr lang="en-US" sz="1800" dirty="0"/>
              <a:t> </a:t>
            </a:r>
            <a:r>
              <a:rPr lang="en-US" sz="1800" dirty="0" err="1"/>
              <a:t>rezultati</a:t>
            </a:r>
            <a:r>
              <a:rPr lang="en-US" sz="1800" dirty="0"/>
              <a:t> </a:t>
            </a:r>
            <a:r>
              <a:rPr lang="en-US" sz="1800" dirty="0" err="1"/>
              <a:t>i</a:t>
            </a:r>
            <a:r>
              <a:rPr lang="en-US" sz="1800" dirty="0"/>
              <a:t> </a:t>
            </a:r>
            <a:r>
              <a:rPr lang="en-US" sz="1800" dirty="0" err="1"/>
              <a:t>një</a:t>
            </a:r>
            <a:r>
              <a:rPr lang="en-US" sz="1800" dirty="0"/>
              <a:t> </a:t>
            </a:r>
            <a:r>
              <a:rPr lang="en-US" sz="1800" dirty="0" err="1"/>
              <a:t>konkursi</a:t>
            </a:r>
            <a:r>
              <a:rPr lang="en-US" sz="1800" dirty="0"/>
              <a:t> </a:t>
            </a:r>
            <a:r>
              <a:rPr lang="en-US" sz="1800" dirty="0" err="1"/>
              <a:t>të</a:t>
            </a:r>
            <a:r>
              <a:rPr lang="en-US" sz="1800" dirty="0"/>
              <a:t> </a:t>
            </a:r>
            <a:r>
              <a:rPr lang="en-US" sz="1800" dirty="0" err="1"/>
              <a:t>projektimit</a:t>
            </a:r>
            <a:r>
              <a:rPr lang="en-US" sz="1800" dirty="0"/>
              <a:t> (ii) </a:t>
            </a:r>
            <a:r>
              <a:rPr lang="en-US" sz="1800" dirty="0" err="1"/>
              <a:t>zgjatjen</a:t>
            </a:r>
            <a:r>
              <a:rPr lang="en-US" sz="1800" dirty="0"/>
              <a:t> e </a:t>
            </a:r>
            <a:r>
              <a:rPr lang="en-US" sz="1800" dirty="0" err="1"/>
              <a:t>afatit</a:t>
            </a:r>
            <a:r>
              <a:rPr lang="en-US" sz="1800" dirty="0"/>
              <a:t> </a:t>
            </a:r>
            <a:r>
              <a:rPr lang="en-US" sz="1800" dirty="0" err="1"/>
              <a:t>kohor</a:t>
            </a:r>
            <a:r>
              <a:rPr lang="en-US" sz="1800" dirty="0"/>
              <a:t> (iii) </a:t>
            </a:r>
            <a:r>
              <a:rPr lang="en-US" sz="1800" dirty="0" err="1"/>
              <a:t>ndryshimin</a:t>
            </a:r>
            <a:r>
              <a:rPr lang="en-US" sz="1800" dirty="0"/>
              <a:t> </a:t>
            </a:r>
            <a:r>
              <a:rPr lang="en-US" sz="1800" dirty="0" err="1"/>
              <a:t>ose</a:t>
            </a:r>
            <a:r>
              <a:rPr lang="en-US" sz="1800" dirty="0"/>
              <a:t> </a:t>
            </a:r>
            <a:r>
              <a:rPr lang="en-US" sz="1800" dirty="0" err="1"/>
              <a:t>anulimin</a:t>
            </a:r>
            <a:r>
              <a:rPr lang="en-US" sz="1800" dirty="0"/>
              <a:t> e </a:t>
            </a:r>
            <a:r>
              <a:rPr lang="en-US" sz="1800" dirty="0" err="1"/>
              <a:t>një</a:t>
            </a:r>
            <a:r>
              <a:rPr lang="en-US" sz="1800" dirty="0"/>
              <a:t> </a:t>
            </a:r>
            <a:r>
              <a:rPr lang="en-US" sz="1800" dirty="0" err="1"/>
              <a:t>vendimi</a:t>
            </a:r>
            <a:r>
              <a:rPr lang="en-US" sz="1800" dirty="0"/>
              <a:t> </a:t>
            </a:r>
            <a:r>
              <a:rPr lang="en-US" sz="1800" dirty="0" err="1"/>
              <a:t>të</a:t>
            </a:r>
            <a:r>
              <a:rPr lang="en-US" sz="1800" dirty="0"/>
              <a:t> </a:t>
            </a:r>
            <a:r>
              <a:rPr lang="en-US" sz="1800" dirty="0" err="1"/>
              <a:t>autoritetit</a:t>
            </a:r>
            <a:r>
              <a:rPr lang="en-US" sz="1800" dirty="0"/>
              <a:t> </a:t>
            </a:r>
            <a:r>
              <a:rPr lang="en-US" sz="1800" dirty="0" err="1"/>
              <a:t>kontraktues</a:t>
            </a:r>
            <a:r>
              <a:rPr lang="en-US" sz="1800" dirty="0"/>
              <a:t> </a:t>
            </a:r>
            <a:r>
              <a:rPr lang="en-US" sz="1800" dirty="0" err="1"/>
              <a:t>dhe</a:t>
            </a:r>
            <a:r>
              <a:rPr lang="en-US" sz="1800" dirty="0"/>
              <a:t>/</a:t>
            </a:r>
            <a:r>
              <a:rPr lang="en-US" sz="1800" dirty="0" err="1"/>
              <a:t>ose</a:t>
            </a:r>
            <a:r>
              <a:rPr lang="en-US" sz="1800" dirty="0"/>
              <a:t> (iv) </a:t>
            </a:r>
            <a:r>
              <a:rPr lang="en-US" sz="1800" dirty="0" err="1"/>
              <a:t>marrjen</a:t>
            </a:r>
            <a:r>
              <a:rPr lang="en-US" sz="1800" dirty="0"/>
              <a:t> e </a:t>
            </a:r>
            <a:r>
              <a:rPr lang="en-US" sz="1800" dirty="0" err="1"/>
              <a:t>çfarëdo</a:t>
            </a:r>
            <a:r>
              <a:rPr lang="en-US" sz="1800" dirty="0"/>
              <a:t> </a:t>
            </a:r>
            <a:r>
              <a:rPr lang="en-US" sz="1800" dirty="0" err="1"/>
              <a:t>masave</a:t>
            </a:r>
            <a:r>
              <a:rPr lang="en-US" sz="1800" dirty="0"/>
              <a:t> </a:t>
            </a:r>
            <a:r>
              <a:rPr lang="en-US" sz="1800" dirty="0" err="1"/>
              <a:t>të</a:t>
            </a:r>
            <a:r>
              <a:rPr lang="en-US" sz="1800" dirty="0"/>
              <a:t> </a:t>
            </a:r>
            <a:r>
              <a:rPr lang="en-US" sz="1800" dirty="0" err="1"/>
              <a:t>tjera</a:t>
            </a:r>
            <a:r>
              <a:rPr lang="en-US" sz="1800" dirty="0"/>
              <a:t> </a:t>
            </a:r>
            <a:r>
              <a:rPr lang="en-US" sz="1800" dirty="0" err="1"/>
              <a:t>të</a:t>
            </a:r>
            <a:r>
              <a:rPr lang="en-US" sz="1800" dirty="0"/>
              <a:t> </a:t>
            </a:r>
            <a:r>
              <a:rPr lang="en-US" sz="1800" dirty="0" err="1"/>
              <a:t>nevojshme</a:t>
            </a:r>
            <a:r>
              <a:rPr lang="en-US" sz="1800" dirty="0"/>
              <a:t> </a:t>
            </a:r>
            <a:r>
              <a:rPr lang="en-US" sz="1800" dirty="0" err="1"/>
              <a:t>për</a:t>
            </a:r>
            <a:r>
              <a:rPr lang="en-US" sz="1800" dirty="0"/>
              <a:t> </a:t>
            </a:r>
            <a:r>
              <a:rPr lang="en-US" sz="1800" dirty="0" err="1"/>
              <a:t>të</a:t>
            </a:r>
            <a:r>
              <a:rPr lang="en-US" sz="1800" dirty="0"/>
              <a:t> </a:t>
            </a:r>
            <a:r>
              <a:rPr lang="en-US" sz="1800" dirty="0" err="1"/>
              <a:t>korrigjuar</a:t>
            </a:r>
            <a:r>
              <a:rPr lang="en-US" sz="1800" dirty="0"/>
              <a:t> </a:t>
            </a:r>
            <a:r>
              <a:rPr lang="en-US" sz="1800" dirty="0" err="1"/>
              <a:t>shkeljet</a:t>
            </a:r>
            <a:r>
              <a:rPr lang="en-US" sz="1800" dirty="0"/>
              <a:t> e </a:t>
            </a:r>
            <a:r>
              <a:rPr lang="en-US" sz="1800" dirty="0" err="1"/>
              <a:t>bëra</a:t>
            </a:r>
            <a:r>
              <a:rPr lang="en-US" sz="1800" dirty="0"/>
              <a:t> </a:t>
            </a:r>
            <a:r>
              <a:rPr lang="en-US" sz="1800" dirty="0" err="1"/>
              <a:t>nga</a:t>
            </a:r>
            <a:r>
              <a:rPr lang="en-US" sz="1800" dirty="0"/>
              <a:t> </a:t>
            </a:r>
            <a:r>
              <a:rPr lang="en-US" sz="1800" dirty="0" err="1"/>
              <a:t>autoriteti</a:t>
            </a:r>
            <a:r>
              <a:rPr lang="en-US" sz="1800" dirty="0"/>
              <a:t> </a:t>
            </a:r>
            <a:r>
              <a:rPr lang="en-US" sz="1800" dirty="0" err="1"/>
              <a:t>kontraktues</a:t>
            </a:r>
            <a:r>
              <a:rPr lang="en-US" sz="1800" dirty="0"/>
              <a:t>.</a:t>
            </a:r>
            <a:endParaRPr lang="sq-AL" sz="1800" dirty="0"/>
          </a:p>
          <a:p>
            <a:r>
              <a:rPr lang="en-US" sz="1800" dirty="0"/>
              <a:t> </a:t>
            </a:r>
            <a:endParaRPr lang="sq-AL" sz="1800" dirty="0"/>
          </a:p>
          <a:p>
            <a:endParaRPr lang="sq-AL" sz="1600" dirty="0"/>
          </a:p>
        </p:txBody>
      </p:sp>
      <p:sp>
        <p:nvSpPr>
          <p:cNvPr id="4" name="Footer Placeholder 3"/>
          <p:cNvSpPr>
            <a:spLocks noGrp="1"/>
          </p:cNvSpPr>
          <p:nvPr>
            <p:ph type="ftr" sz="quarter" idx="11"/>
          </p:nvPr>
        </p:nvSpPr>
        <p:spPr/>
        <p:txBody>
          <a:bodyPr/>
          <a:lstStyle/>
          <a:p>
            <a:r>
              <a:rPr lang="en-US" smtClean="0"/>
              <a:t>Departamenti per Trajnime </a:t>
            </a:r>
            <a:endParaRPr lang="en-US"/>
          </a:p>
        </p:txBody>
      </p:sp>
      <p:sp>
        <p:nvSpPr>
          <p:cNvPr id="5" name="Slide Number Placeholder 4"/>
          <p:cNvSpPr>
            <a:spLocks noGrp="1"/>
          </p:cNvSpPr>
          <p:nvPr>
            <p:ph type="sldNum" sz="quarter" idx="12"/>
          </p:nvPr>
        </p:nvSpPr>
        <p:spPr/>
        <p:txBody>
          <a:bodyPr/>
          <a:lstStyle/>
          <a:p>
            <a:fld id="{872C2D91-5140-E643-83AC-7A21B4B6FCA7}" type="slidenum">
              <a:rPr lang="en-US" smtClean="0"/>
              <a:pPr/>
              <a:t>39</a:t>
            </a:fld>
            <a:endParaRPr lang="en-US"/>
          </a:p>
        </p:txBody>
      </p:sp>
    </p:spTree>
    <p:extLst>
      <p:ext uri="{BB962C8B-B14F-4D97-AF65-F5344CB8AC3E}">
        <p14:creationId xmlns:p14="http://schemas.microsoft.com/office/powerpoint/2010/main" val="61739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Korniza ligjore</a:t>
            </a:r>
            <a:r>
              <a:rPr lang="en-US" sz="2800" b="1" dirty="0" smtClean="0">
                <a:solidFill>
                  <a:srgbClr val="002060"/>
                </a:solidFill>
                <a:latin typeface="Cambria" panose="02040503050406030204" pitchFamily="18" charset="0"/>
                <a:ea typeface="Cambria" panose="02040503050406030204" pitchFamily="18" charset="0"/>
              </a:rPr>
              <a:t> e BE-se</a:t>
            </a:r>
            <a:r>
              <a:rPr lang="sq-AL" sz="2800" b="1" dirty="0" smtClean="0">
                <a:solidFill>
                  <a:srgbClr val="002060"/>
                </a:solidFill>
                <a:latin typeface="Cambria" panose="02040503050406030204" pitchFamily="18" charset="0"/>
                <a:ea typeface="Cambria" panose="02040503050406030204" pitchFamily="18" charset="0"/>
              </a:rPr>
              <a:t> për mjete juridike</a:t>
            </a:r>
            <a:r>
              <a:rPr lang="en-US" sz="2800" b="1" dirty="0" smtClean="0">
                <a:solidFill>
                  <a:srgbClr val="002060"/>
                </a:solidFill>
                <a:latin typeface="Cambria" panose="02040503050406030204" pitchFamily="18" charset="0"/>
                <a:ea typeface="Cambria" panose="02040503050406030204" pitchFamily="18" charset="0"/>
              </a:rPr>
              <a:t> (2)</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752600"/>
            <a:ext cx="9036050" cy="41243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Te dy këto rregullore ose direktiva janë ndryshuar nga </a:t>
            </a:r>
            <a:r>
              <a:rPr lang="sq-AL" sz="2000" b="1" dirty="0" smtClean="0">
                <a:latin typeface="Cambria" panose="02040503050406030204" pitchFamily="18" charset="0"/>
                <a:ea typeface="Cambria" panose="02040503050406030204" pitchFamily="18" charset="0"/>
              </a:rPr>
              <a:t>rregullorja 2007/66/EC</a:t>
            </a:r>
            <a:endParaRPr lang="en-US" sz="2000" b="1"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Te gjitha rregulloret duhet të </a:t>
            </a:r>
            <a:r>
              <a:rPr lang="sq-AL" sz="2000" dirty="0" err="1" smtClean="0">
                <a:latin typeface="Cambria" panose="02040503050406030204" pitchFamily="18" charset="0"/>
                <a:ea typeface="Cambria" panose="02040503050406030204" pitchFamily="18" charset="0"/>
              </a:rPr>
              <a:t>implementohen</a:t>
            </a:r>
            <a:r>
              <a:rPr lang="sq-AL" sz="2000" dirty="0" smtClean="0">
                <a:latin typeface="Cambria" panose="02040503050406030204" pitchFamily="18" charset="0"/>
                <a:ea typeface="Cambria" panose="02040503050406030204" pitchFamily="18" charset="0"/>
              </a:rPr>
              <a:t> në ligjet kombëtare, e që </a:t>
            </a:r>
            <a:r>
              <a:rPr lang="sq-AL" sz="2000" dirty="0" err="1" smtClean="0">
                <a:latin typeface="Cambria" panose="02040503050406030204" pitchFamily="18" charset="0"/>
                <a:ea typeface="Cambria" panose="02040503050406030204" pitchFamily="18" charset="0"/>
              </a:rPr>
              <a:t>sigurojn</a:t>
            </a:r>
            <a:r>
              <a:rPr lang="sq-AL" sz="2000" dirty="0" smtClean="0">
                <a:latin typeface="Cambria" panose="02040503050406030204" pitchFamily="18" charset="0"/>
                <a:ea typeface="Cambria" panose="02040503050406030204" pitchFamily="18" charset="0"/>
              </a:rPr>
              <a:t> rregulla specifike procedurale që zbatohen tek mjetet juridike.  </a:t>
            </a:r>
            <a:endParaRPr lang="en-US" sz="2000" dirty="0" smtClean="0">
              <a:solidFill>
                <a:srgbClr val="0000FF"/>
              </a:solidFill>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Qëllimi i direktivës për mjete juridike  është qe disa parregullsi që ndodhin gjatë procedurës për dhënie të kontratës të sfidohen  dhe të rregullohen sa më shpejt që është e mundshme</a:t>
            </a:r>
            <a:r>
              <a:rPr lang="en-US" sz="2000" b="1"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4</a:t>
            </a:fld>
            <a:endParaRPr lang="en-US"/>
          </a:p>
        </p:txBody>
      </p:sp>
      <p:sp>
        <p:nvSpPr>
          <p:cNvPr id="4" name="Footer Placeholder 3"/>
          <p:cNvSpPr>
            <a:spLocks noGrp="1"/>
          </p:cNvSpPr>
          <p:nvPr>
            <p:ph type="ftr" sz="quarter" idx="11"/>
          </p:nvPr>
        </p:nvSpPr>
        <p:spPr>
          <a:xfrm>
            <a:off x="685800" y="6356350"/>
            <a:ext cx="53340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nb-NO" sz="2800" b="1" dirty="0" smtClean="0">
                <a:solidFill>
                  <a:srgbClr val="002060"/>
                </a:solidFill>
                <a:latin typeface="Cambria" panose="02040503050406030204" pitchFamily="18" charset="0"/>
                <a:ea typeface="Cambria" panose="02040503050406030204" pitchFamily="18" charset="0"/>
              </a:rPr>
              <a:t>Funksionet dhe Kompetencat e OSHP</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676400"/>
            <a:ext cx="8229600" cy="4449763"/>
          </a:xfrm>
        </p:spPr>
        <p:txBody>
          <a:bodyPr/>
          <a:lstStyle/>
          <a:p>
            <a:r>
              <a:rPr lang="sq-AL" sz="2000" dirty="0" smtClean="0">
                <a:latin typeface="Cambria" panose="02040503050406030204" pitchFamily="18" charset="0"/>
                <a:ea typeface="Cambria" panose="02040503050406030204" pitchFamily="18" charset="0"/>
              </a:rPr>
              <a:t>OSHP është përgjegjëse  për shqyrtimin e ankesave në prokurimin publik të dorëzuara në OSHP</a:t>
            </a:r>
            <a:r>
              <a:rPr lang="en-US"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Me kërkesen e ndonjë pale të involvuar në procesin e prokurimit ose me vetinciativë zbaton hetime lidhur me ndonje parregullsi gjate kryerjes se aktiviteteve të prokurimit</a:t>
            </a:r>
            <a:r>
              <a:rPr lang="en-US"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Pregatite dhe i dorëzon Kuvendit të Kosovës për shqyrtim dhe miratim, Raportin vjetor mbi ecuritë e ankesave në prokurimin publik</a:t>
            </a:r>
            <a:r>
              <a:rPr lang="en-US" sz="2000" dirty="0" smtClean="0">
                <a:latin typeface="Cambria" panose="02040503050406030204" pitchFamily="18" charset="0"/>
                <a:ea typeface="Cambria" panose="02040503050406030204" pitchFamily="18" charset="0"/>
              </a:rPr>
              <a:t>.</a:t>
            </a:r>
            <a:endParaRPr lang="en-US" sz="2000" dirty="0" smtClean="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40</a:t>
            </a:fld>
            <a:endParaRPr lang="en-US"/>
          </a:p>
        </p:txBody>
      </p:sp>
      <p:sp>
        <p:nvSpPr>
          <p:cNvPr id="6" name="Footer Placeholder 5"/>
          <p:cNvSpPr>
            <a:spLocks noGrp="1"/>
          </p:cNvSpPr>
          <p:nvPr>
            <p:ph type="ftr" sz="quarter" idx="11"/>
          </p:nvPr>
        </p:nvSpPr>
        <p:spPr>
          <a:xfrm>
            <a:off x="1828800" y="6356350"/>
            <a:ext cx="41910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04796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nb-NO" sz="2800" b="1" dirty="0" smtClean="0">
                <a:solidFill>
                  <a:srgbClr val="002060"/>
                </a:solidFill>
                <a:latin typeface="Cambria" panose="02040503050406030204" pitchFamily="18" charset="0"/>
                <a:ea typeface="Cambria" panose="02040503050406030204" pitchFamily="18" charset="0"/>
              </a:rPr>
              <a:t>Funksionet dhe Kompetencat e OSHP (2)</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676400"/>
            <a:ext cx="8229600" cy="4449763"/>
          </a:xfrm>
        </p:spPr>
        <p:txBody>
          <a:bodyPr/>
          <a:lstStyle/>
          <a:p>
            <a:r>
              <a:rPr lang="sq-AL" sz="2000" dirty="0" smtClean="0">
                <a:latin typeface="Cambria" panose="02040503050406030204" pitchFamily="18" charset="0"/>
                <a:ea typeface="Cambria" panose="02040503050406030204" pitchFamily="18" charset="0"/>
              </a:rPr>
              <a:t>Me kërkesë me shkrim të një </a:t>
            </a:r>
            <a:r>
              <a:rPr lang="en-US" sz="2000"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lidhur me paraqitjen, nga një operator ekonomik, të informacionit të rremë ose dokumenta të falsifikuar, OSHP-ja është </a:t>
            </a:r>
            <a:r>
              <a:rPr lang="sq-AL" sz="2000" b="1" dirty="0" smtClean="0">
                <a:latin typeface="Cambria" panose="02040503050406030204" pitchFamily="18" charset="0"/>
                <a:ea typeface="Cambria" panose="02040503050406030204" pitchFamily="18" charset="0"/>
              </a:rPr>
              <a:t>e obliguar dhe është i autorizuar të shqyrtojë dhe të diskualifikojë operatorin ekonomik </a:t>
            </a:r>
            <a:r>
              <a:rPr lang="sq-AL" sz="2000" dirty="0" smtClean="0">
                <a:latin typeface="Cambria" panose="02040503050406030204" pitchFamily="18" charset="0"/>
                <a:ea typeface="Cambria" panose="02040503050406030204" pitchFamily="18" charset="0"/>
              </a:rPr>
              <a:t>nga pjesëmarrja në prokurimit publik deri në </a:t>
            </a:r>
            <a:r>
              <a:rPr lang="sq-AL" sz="2000" b="1" dirty="0" smtClean="0">
                <a:latin typeface="Cambria" panose="02040503050406030204" pitchFamily="18" charset="0"/>
                <a:ea typeface="Cambria" panose="02040503050406030204" pitchFamily="18" charset="0"/>
              </a:rPr>
              <a:t>një periudhë prej një</a:t>
            </a:r>
            <a:r>
              <a:rPr lang="en-US" sz="2000" b="1" dirty="0" smtClean="0">
                <a:latin typeface="Cambria" panose="02040503050406030204" pitchFamily="18" charset="0"/>
                <a:ea typeface="Cambria" panose="02040503050406030204" pitchFamily="18" charset="0"/>
              </a:rPr>
              <a:t> (1)</a:t>
            </a:r>
            <a:r>
              <a:rPr lang="sq-AL" sz="2000" b="1" dirty="0" smtClean="0">
                <a:latin typeface="Cambria" panose="02040503050406030204" pitchFamily="18" charset="0"/>
                <a:ea typeface="Cambria" panose="02040503050406030204" pitchFamily="18" charset="0"/>
              </a:rPr>
              <a:t> viti</a:t>
            </a:r>
            <a:r>
              <a:rPr lang="en-US" sz="2000" b="1" dirty="0" smtClean="0">
                <a:latin typeface="Cambria" panose="02040503050406030204" pitchFamily="18" charset="0"/>
                <a:ea typeface="Cambria" panose="02040503050406030204" pitchFamily="18" charset="0"/>
              </a:rPr>
              <a:t>.</a:t>
            </a:r>
          </a:p>
          <a:p>
            <a:r>
              <a:rPr lang="sq-AL" sz="2000" b="1" dirty="0" smtClean="0">
                <a:latin typeface="Cambria" panose="02040503050406030204" pitchFamily="18" charset="0"/>
                <a:ea typeface="Cambria" panose="02040503050406030204" pitchFamily="18" charset="0"/>
              </a:rPr>
              <a:t>Të gjitha vendimet e nxjerra nga OSHP mund të shqyrtohen nga Gjykata Themelore</a:t>
            </a:r>
            <a:r>
              <a:rPr lang="en-US" sz="2000" b="1" dirty="0" smtClean="0">
                <a:latin typeface="Cambria" panose="02040503050406030204" pitchFamily="18" charset="0"/>
                <a:ea typeface="Cambria" panose="02040503050406030204" pitchFamily="18" charset="0"/>
              </a:rPr>
              <a:t>.</a:t>
            </a:r>
            <a:endParaRPr lang="sq-AL" sz="2000" b="1" dirty="0" smtClean="0">
              <a:latin typeface="Cambria" panose="02040503050406030204" pitchFamily="18" charset="0"/>
              <a:ea typeface="Cambria" panose="02040503050406030204" pitchFamily="18" charset="0"/>
            </a:endParaRPr>
          </a:p>
          <a:p>
            <a:pPr>
              <a:buNone/>
            </a:pPr>
            <a:endParaRPr lang="en-US" sz="2000" dirty="0" smtClean="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41</a:t>
            </a:fld>
            <a:endParaRPr lang="en-US"/>
          </a:p>
        </p:txBody>
      </p:sp>
      <p:sp>
        <p:nvSpPr>
          <p:cNvPr id="6" name="Footer Placeholder 5"/>
          <p:cNvSpPr>
            <a:spLocks noGrp="1"/>
          </p:cNvSpPr>
          <p:nvPr>
            <p:ph type="ftr" sz="quarter" idx="11"/>
          </p:nvPr>
        </p:nvSpPr>
        <p:spPr>
          <a:xfrm>
            <a:off x="1143000" y="6356350"/>
            <a:ext cx="48768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04796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Parimet</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r>
              <a:rPr lang="sq-AL" sz="2000" dirty="0" smtClean="0">
                <a:latin typeface="Cambria" panose="02040503050406030204" pitchFamily="18" charset="0"/>
                <a:ea typeface="Cambria" panose="02040503050406030204" pitchFamily="18" charset="0"/>
              </a:rPr>
              <a:t>As zbatimi i ndonjë procedure të shqyrtimit dhe as ndonjë vendim i OSHP </a:t>
            </a:r>
            <a:r>
              <a:rPr lang="sq-AL" sz="2000" b="1" dirty="0" smtClean="0">
                <a:latin typeface="Cambria" panose="02040503050406030204" pitchFamily="18" charset="0"/>
                <a:ea typeface="Cambria" panose="02040503050406030204" pitchFamily="18" charset="0"/>
              </a:rPr>
              <a:t>nuk do të merret ose bëhet në mënyrën me të cilën diskriminohet në të mirë ose kundër ndonjë pjesëmarrësi në procedurë</a:t>
            </a:r>
            <a:r>
              <a:rPr lang="sq-AL" sz="2000" dirty="0" smtClean="0">
                <a:latin typeface="Cambria" panose="02040503050406030204" pitchFamily="18" charset="0"/>
                <a:ea typeface="Cambria" panose="02040503050406030204" pitchFamily="18" charset="0"/>
              </a:rPr>
              <a:t> ose të një personi ose ndërmarrje tjetër. </a:t>
            </a: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Të gjitha palët e interesuara do të </a:t>
            </a:r>
            <a:r>
              <a:rPr lang="sq-AL" sz="2000" b="1" dirty="0" smtClean="0">
                <a:latin typeface="Cambria" panose="02040503050406030204" pitchFamily="18" charset="0"/>
                <a:ea typeface="Cambria" panose="02040503050406030204" pitchFamily="18" charset="0"/>
              </a:rPr>
              <a:t>kenë qasje të barabartë në procedurat për shqyrtimin e prokurimit dhe në mjetet juridike</a:t>
            </a:r>
            <a:r>
              <a:rPr lang="sq-AL" sz="2000" dirty="0" smtClean="0">
                <a:solidFill>
                  <a:srgbClr val="0000FF"/>
                </a:solidFill>
                <a:latin typeface="Cambria" panose="02040503050406030204" pitchFamily="18" charset="0"/>
                <a:ea typeface="Cambria" panose="02040503050406030204" pitchFamily="18" charset="0"/>
              </a:rPr>
              <a:t>.</a:t>
            </a:r>
          </a:p>
          <a:p>
            <a:pPr marL="0" indent="0">
              <a:buNone/>
            </a:pPr>
            <a:r>
              <a:rPr lang="en-GB" sz="2000" b="1" dirty="0" smtClean="0">
                <a:solidFill>
                  <a:srgbClr val="0000FF"/>
                </a:solidFill>
                <a:latin typeface="Cambria" panose="02040503050406030204" pitchFamily="18" charset="0"/>
                <a:ea typeface="Cambria" panose="02040503050406030204" pitchFamily="18" charset="0"/>
              </a:rPr>
              <a:t> </a:t>
            </a:r>
            <a:endParaRPr lang="en-US" sz="2000" dirty="0">
              <a:solidFill>
                <a:srgbClr val="0000FF"/>
              </a:solidFill>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42</a:t>
            </a:fld>
            <a:endParaRPr lang="en-US"/>
          </a:p>
        </p:txBody>
      </p:sp>
      <p:sp>
        <p:nvSpPr>
          <p:cNvPr id="6" name="Footer Placeholder 5"/>
          <p:cNvSpPr>
            <a:spLocks noGrp="1"/>
          </p:cNvSpPr>
          <p:nvPr>
            <p:ph type="ftr" sz="quarter" idx="11"/>
          </p:nvPr>
        </p:nvSpPr>
        <p:spPr>
          <a:xfrm>
            <a:off x="1752600" y="6356350"/>
            <a:ext cx="4267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1672018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Kompetencat e OSHP-së</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990600"/>
            <a:ext cx="8229600" cy="6172200"/>
          </a:xfrm>
        </p:spPr>
        <p:txBody>
          <a:bodyPr/>
          <a:lstStyle/>
          <a:p>
            <a:endParaRPr lang="en-US" sz="2000" b="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të shqyrtojnë ankesat </a:t>
            </a:r>
            <a:r>
              <a:rPr lang="sq-AL" sz="2000" dirty="0" smtClean="0">
                <a:latin typeface="Cambria" panose="02040503050406030204" pitchFamily="18" charset="0"/>
                <a:ea typeface="Cambria" panose="02040503050406030204" pitchFamily="18" charset="0"/>
              </a:rPr>
              <a:t>nga palët e interesuara lidhur me shkeljet e mundshme të</a:t>
            </a:r>
            <a:r>
              <a:rPr lang="en-US" sz="2000" dirty="0" smtClean="0">
                <a:latin typeface="Cambria" panose="02040503050406030204" pitchFamily="18" charset="0"/>
                <a:ea typeface="Cambria" panose="02040503050406030204" pitchFamily="18" charset="0"/>
              </a:rPr>
              <a:t> LPP</a:t>
            </a:r>
            <a:r>
              <a:rPr lang="sq-AL" sz="2000" dirty="0" smtClean="0">
                <a:latin typeface="Cambria" panose="02040503050406030204" pitchFamily="18" charset="0"/>
                <a:ea typeface="Cambria" panose="02040503050406030204" pitchFamily="18" charset="0"/>
              </a:rPr>
              <a:t>; </a:t>
            </a:r>
          </a:p>
          <a:p>
            <a:r>
              <a:rPr lang="sq-AL" sz="2000" b="1" dirty="0" smtClean="0">
                <a:latin typeface="Cambria" panose="02040503050406030204" pitchFamily="18" charset="0"/>
                <a:ea typeface="Cambria" panose="02040503050406030204" pitchFamily="18" charset="0"/>
              </a:rPr>
              <a:t>të hetojnë dhe të përcaktojnë faktet </a:t>
            </a:r>
            <a:r>
              <a:rPr lang="sq-AL" sz="2000" dirty="0" smtClean="0">
                <a:latin typeface="Cambria" panose="02040503050406030204" pitchFamily="18" charset="0"/>
                <a:ea typeface="Cambria" panose="02040503050406030204" pitchFamily="18" charset="0"/>
              </a:rPr>
              <a:t>që kanë shkaktuar ankesat e tilla; </a:t>
            </a:r>
          </a:p>
          <a:p>
            <a:r>
              <a:rPr lang="sq-AL" sz="2000" dirty="0" smtClean="0">
                <a:latin typeface="Cambria" panose="02040503050406030204" pitchFamily="18" charset="0"/>
                <a:ea typeface="Cambria" panose="02040503050406030204" pitchFamily="18" charset="0"/>
              </a:rPr>
              <a:t> t’i japin urdhër çdo personi, ndërmarrje ose autoriteti publik duke kërkuar nga një person, ndërmarrje ose autoritet i tillë që të dorëzojë, bartë, paraqesë dhe/ose mundësojë </a:t>
            </a:r>
            <a:r>
              <a:rPr lang="sq-AL" sz="2000" b="1" dirty="0" smtClean="0">
                <a:latin typeface="Cambria" panose="02040503050406030204" pitchFamily="18" charset="0"/>
                <a:ea typeface="Cambria" panose="02040503050406030204" pitchFamily="18" charset="0"/>
              </a:rPr>
              <a:t>qasje në të dhëna, informacione</a:t>
            </a:r>
            <a:r>
              <a:rPr lang="en-US" sz="2000" b="1" dirty="0" smtClean="0">
                <a:latin typeface="Cambria" panose="02040503050406030204" pitchFamily="18" charset="0"/>
                <a:ea typeface="Cambria" panose="02040503050406030204" pitchFamily="18" charset="0"/>
              </a:rPr>
              <a:t>…</a:t>
            </a:r>
            <a:r>
              <a:rPr lang="sq-AL"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të nxjerrin </a:t>
            </a:r>
            <a:r>
              <a:rPr lang="sq-AL" sz="2000" b="1" dirty="0" smtClean="0">
                <a:latin typeface="Cambria" panose="02040503050406030204" pitchFamily="18" charset="0"/>
                <a:ea typeface="Cambria" panose="02040503050406030204" pitchFamily="18" charset="0"/>
              </a:rPr>
              <a:t>një urdhër ndaj çdo personi për tu paraqitur në procedurën</a:t>
            </a:r>
            <a:r>
              <a:rPr lang="sq-AL" sz="2000" dirty="0" smtClean="0">
                <a:latin typeface="Cambria" panose="02040503050406030204" pitchFamily="18" charset="0"/>
                <a:ea typeface="Cambria" panose="02040503050406030204" pitchFamily="18" charset="0"/>
              </a:rPr>
              <a:t> për shqyrtimin e prokurimit dhe të japë dëshmi lidhur</a:t>
            </a:r>
            <a:r>
              <a:rPr lang="en-US" sz="2000" dirty="0" smtClean="0">
                <a:latin typeface="Cambria" panose="02040503050406030204" pitchFamily="18" charset="0"/>
                <a:ea typeface="Cambria" panose="02040503050406030204" pitchFamily="18" charset="0"/>
              </a:rPr>
              <a:t>;</a:t>
            </a:r>
            <a:endParaRPr lang="sq-AL" sz="2000" dirty="0" smtClean="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a:p>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43</a:t>
            </a:fld>
            <a:endParaRPr lang="en-US"/>
          </a:p>
        </p:txBody>
      </p:sp>
      <p:sp>
        <p:nvSpPr>
          <p:cNvPr id="6" name="Footer Placeholder 5"/>
          <p:cNvSpPr>
            <a:spLocks noGrp="1"/>
          </p:cNvSpPr>
          <p:nvPr>
            <p:ph type="ftr" sz="quarter" idx="11"/>
          </p:nvPr>
        </p:nvSpPr>
        <p:spPr>
          <a:xfrm>
            <a:off x="1371600" y="6356350"/>
            <a:ext cx="4648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10382861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211763"/>
          </a:xfrm>
        </p:spPr>
        <p:txBody>
          <a:bodyPr/>
          <a:lstStyle/>
          <a:p>
            <a:endParaRPr lang="sq-AL" sz="2000" b="1"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të marrin çfarëdo masë tjetër të nevojshme dhe të përshtatshme për të verifikuar argumentet </a:t>
            </a:r>
            <a:r>
              <a:rPr lang="sq-AL" sz="2000" dirty="0" smtClean="0">
                <a:latin typeface="Cambria" panose="02040503050406030204" pitchFamily="18" charset="0"/>
                <a:ea typeface="Cambria" panose="02040503050406030204" pitchFamily="18" charset="0"/>
              </a:rPr>
              <a:t>apo pretendimet të bëra nga palët; </a:t>
            </a:r>
          </a:p>
          <a:p>
            <a:r>
              <a:rPr lang="sq-AL" sz="2000" dirty="0" smtClean="0">
                <a:latin typeface="Cambria" panose="02040503050406030204" pitchFamily="18" charset="0"/>
                <a:ea typeface="Cambria" panose="02040503050406030204" pitchFamily="18" charset="0"/>
              </a:rPr>
              <a:t>nëse kontrata përkatëse </a:t>
            </a:r>
            <a:r>
              <a:rPr lang="sq-AL" sz="2000" b="1" dirty="0" smtClean="0">
                <a:latin typeface="Cambria" panose="02040503050406030204" pitchFamily="18" charset="0"/>
                <a:ea typeface="Cambria" panose="02040503050406030204" pitchFamily="18" charset="0"/>
              </a:rPr>
              <a:t>nuk është nënshkruar ende ligjërisht nga të dy palët</a:t>
            </a:r>
            <a:r>
              <a:rPr lang="sq-AL" sz="2000" dirty="0" smtClean="0">
                <a:latin typeface="Cambria" panose="02040503050406030204" pitchFamily="18" charset="0"/>
                <a:ea typeface="Cambria" panose="02040503050406030204" pitchFamily="18" charset="0"/>
              </a:rPr>
              <a:t>, dhe deri më tani të lejuar nga ky ligj, </a:t>
            </a:r>
            <a:r>
              <a:rPr lang="sq-AL" sz="2000" b="1" dirty="0" smtClean="0">
                <a:latin typeface="Cambria" panose="02040503050406030204" pitchFamily="18" charset="0"/>
                <a:ea typeface="Cambria" panose="02040503050406030204" pitchFamily="18" charset="0"/>
              </a:rPr>
              <a:t>të japin urdhër me të cilën mënjanohet ose pezullohet dhënia e kontratës publike </a:t>
            </a:r>
            <a:r>
              <a:rPr lang="sq-AL" sz="2000" dirty="0" smtClean="0">
                <a:latin typeface="Cambria" panose="02040503050406030204" pitchFamily="18" charset="0"/>
                <a:ea typeface="Cambria" panose="02040503050406030204" pitchFamily="18" charset="0"/>
              </a:rPr>
              <a:t>ose rezultati i një konkursi të projektimit; </a:t>
            </a:r>
          </a:p>
          <a:p>
            <a:r>
              <a:rPr lang="sq-AL" sz="2000" dirty="0" smtClean="0">
                <a:latin typeface="Cambria" panose="02040503050406030204" pitchFamily="18" charset="0"/>
                <a:ea typeface="Cambria" panose="02040503050406030204" pitchFamily="18" charset="0"/>
              </a:rPr>
              <a:t>t’i japin urdhër </a:t>
            </a:r>
            <a:r>
              <a:rPr lang="en-US" sz="2000"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deri më tani të lejuar nga ky ligj, duke </a:t>
            </a:r>
            <a:r>
              <a:rPr lang="sq-AL" sz="2000" b="1" dirty="0" smtClean="0">
                <a:latin typeface="Cambria" panose="02040503050406030204" pitchFamily="18" charset="0"/>
                <a:ea typeface="Cambria" panose="02040503050406030204" pitchFamily="18" charset="0"/>
              </a:rPr>
              <a:t>e detyruar autoritetin e tillë që të suspendojë ose përfundoj zbatimin e aktivitetit të prokurimit ose zbatimin e vendimit të autoritetit të tillë lidhur me ose gjatë aktivitetit në fjalë;</a:t>
            </a:r>
          </a:p>
          <a:p>
            <a:pPr marL="0" indent="0">
              <a:buNone/>
            </a:pPr>
            <a:endParaRPr lang="en-US" sz="2000" dirty="0">
              <a:latin typeface="Cambria" panose="02040503050406030204" pitchFamily="18" charset="0"/>
              <a:ea typeface="Cambria" panose="02040503050406030204" pitchFamily="18" charset="0"/>
            </a:endParaRPr>
          </a:p>
        </p:txBody>
      </p:sp>
      <p:sp>
        <p:nvSpPr>
          <p:cNvPr id="4" name="Rectangle 3"/>
          <p:cNvSpPr/>
          <p:nvPr/>
        </p:nvSpPr>
        <p:spPr>
          <a:xfrm>
            <a:off x="990600" y="381000"/>
            <a:ext cx="7391400" cy="523220"/>
          </a:xfrm>
          <a:prstGeom prst="rect">
            <a:avLst/>
          </a:prstGeom>
        </p:spPr>
        <p:txBody>
          <a:bodyPr wrap="square">
            <a:spAutoFit/>
          </a:bodyPr>
          <a:lstStyle/>
          <a:p>
            <a:pPr algn="ctr"/>
            <a:r>
              <a:rPr lang="sq-AL" sz="2800" b="1" dirty="0" smtClean="0">
                <a:solidFill>
                  <a:srgbClr val="002060"/>
                </a:solidFill>
                <a:latin typeface="Cambria" panose="02040503050406030204" pitchFamily="18" charset="0"/>
                <a:ea typeface="Cambria" panose="02040503050406030204" pitchFamily="18" charset="0"/>
              </a:rPr>
              <a:t>Kompetencat e OSHP-së</a:t>
            </a:r>
            <a:r>
              <a:rPr lang="en-US" sz="2800" b="1" dirty="0" smtClean="0">
                <a:solidFill>
                  <a:srgbClr val="002060"/>
                </a:solidFill>
                <a:latin typeface="Cambria" panose="02040503050406030204" pitchFamily="18" charset="0"/>
                <a:ea typeface="Cambria" panose="02040503050406030204" pitchFamily="18" charset="0"/>
              </a:rPr>
              <a:t> (2)</a:t>
            </a:r>
            <a:endParaRPr lang="en-US" sz="2800" dirty="0">
              <a:solidFill>
                <a:srgbClr val="002060"/>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44</a:t>
            </a:fld>
            <a:endParaRPr lang="en-US"/>
          </a:p>
        </p:txBody>
      </p:sp>
      <p:sp>
        <p:nvSpPr>
          <p:cNvPr id="6" name="Footer Placeholder 5"/>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917017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Kompetencat e OSHP-së</a:t>
            </a:r>
            <a:r>
              <a:rPr lang="en-US" sz="2800" b="1" dirty="0" smtClean="0">
                <a:solidFill>
                  <a:srgbClr val="002060"/>
                </a:solidFill>
                <a:latin typeface="Cambria" panose="02040503050406030204" pitchFamily="18" charset="0"/>
                <a:ea typeface="Cambria" panose="02040503050406030204" pitchFamily="18" charset="0"/>
              </a:rPr>
              <a:t> (3)</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066800"/>
            <a:ext cx="8229600" cy="5059363"/>
          </a:xfrm>
        </p:spPr>
        <p:txBody>
          <a:bodyPr/>
          <a:lstStyle/>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 t’i japin urdhër </a:t>
            </a:r>
            <a:r>
              <a:rPr lang="en-US" sz="2000" dirty="0" smtClean="0">
                <a:latin typeface="Cambria" panose="02040503050406030204" pitchFamily="18" charset="0"/>
                <a:ea typeface="Cambria" panose="02040503050406030204" pitchFamily="18" charset="0"/>
              </a:rPr>
              <a:t>AK</a:t>
            </a:r>
            <a:r>
              <a:rPr lang="sq-AL" sz="2000" dirty="0" smtClean="0">
                <a:latin typeface="Cambria" panose="02040503050406030204" pitchFamily="18" charset="0"/>
                <a:ea typeface="Cambria" panose="02040503050406030204" pitchFamily="18" charset="0"/>
              </a:rPr>
              <a:t>, deri më tani të lejuar nga ky ligj, </a:t>
            </a:r>
            <a:r>
              <a:rPr lang="sq-AL" sz="2000" b="1" dirty="0" smtClean="0">
                <a:latin typeface="Cambria" panose="02040503050406030204" pitchFamily="18" charset="0"/>
                <a:ea typeface="Cambria" panose="02040503050406030204" pitchFamily="18" charset="0"/>
              </a:rPr>
              <a:t>duke e detyruar autoritetin e tillë që të anuloj ose revokoj vendimin e autoritetit </a:t>
            </a:r>
            <a:r>
              <a:rPr lang="sq-AL" sz="2000" dirty="0" smtClean="0">
                <a:latin typeface="Cambria" panose="02040503050406030204" pitchFamily="18" charset="0"/>
                <a:ea typeface="Cambria" panose="02040503050406030204" pitchFamily="18" charset="0"/>
              </a:rPr>
              <a:t>të tillë</a:t>
            </a:r>
          </a:p>
          <a:p>
            <a:r>
              <a:rPr lang="sq-AL" sz="2000" dirty="0" smtClean="0">
                <a:latin typeface="Cambria" panose="02040503050406030204" pitchFamily="18" charset="0"/>
                <a:ea typeface="Cambria" panose="02040503050406030204" pitchFamily="18" charset="0"/>
              </a:rPr>
              <a:t> t’i japin urdhër </a:t>
            </a:r>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duke e detyruar autoritetin e tillë që të </a:t>
            </a:r>
            <a:r>
              <a:rPr lang="sq-AL" sz="2000" b="1" dirty="0" smtClean="0">
                <a:latin typeface="Cambria" panose="02040503050406030204" pitchFamily="18" charset="0"/>
                <a:ea typeface="Cambria" panose="02040503050406030204" pitchFamily="18" charset="0"/>
              </a:rPr>
              <a:t>ia paguaj kompensimin parashtruesit të ankesës; </a:t>
            </a:r>
          </a:p>
          <a:p>
            <a:r>
              <a:rPr lang="sq-AL" sz="2000" dirty="0" smtClean="0">
                <a:latin typeface="Cambria" panose="02040503050406030204" pitchFamily="18" charset="0"/>
                <a:ea typeface="Cambria" panose="02040503050406030204" pitchFamily="18" charset="0"/>
              </a:rPr>
              <a:t> t’i japin urdhër </a:t>
            </a:r>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duke e detyruar autoritetin e tillë që </a:t>
            </a:r>
            <a:r>
              <a:rPr lang="sq-AL" sz="2000" b="1" dirty="0" smtClean="0">
                <a:latin typeface="Cambria" panose="02040503050406030204" pitchFamily="18" charset="0"/>
                <a:ea typeface="Cambria" panose="02040503050406030204" pitchFamily="18" charset="0"/>
              </a:rPr>
              <a:t>të korrigjojë shkeljen e pretenduar dhe/ose të parandalojë dëmtimin e mëtejmë të parashtruesit të ankesës</a:t>
            </a:r>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t’i japin urdhër </a:t>
            </a:r>
            <a:r>
              <a:rPr lang="en-US" sz="2000" dirty="0" smtClean="0">
                <a:latin typeface="Cambria" panose="02040503050406030204" pitchFamily="18" charset="0"/>
                <a:ea typeface="Cambria" panose="02040503050406030204" pitchFamily="18" charset="0"/>
              </a:rPr>
              <a:t>AK </a:t>
            </a:r>
            <a:r>
              <a:rPr lang="sq-AL" sz="2000" dirty="0" smtClean="0">
                <a:latin typeface="Cambria" panose="02040503050406030204" pitchFamily="18" charset="0"/>
                <a:ea typeface="Cambria" panose="02040503050406030204" pitchFamily="18" charset="0"/>
              </a:rPr>
              <a:t>që të </a:t>
            </a:r>
            <a:r>
              <a:rPr lang="sq-AL" sz="2000" b="1" dirty="0" smtClean="0">
                <a:latin typeface="Cambria" panose="02040503050406030204" pitchFamily="18" charset="0"/>
                <a:ea typeface="Cambria" panose="02040503050406030204" pitchFamily="18" charset="0"/>
              </a:rPr>
              <a:t>mënjanojë specifikimet diskriminuese teknike, ekonomike, financiare ose të përzgjedhjes, kërkesat ose kriteret e përfshira në njoftim, ftesë, dosjen e tenderit ose dokumentet e tjera të kontratës</a:t>
            </a:r>
            <a:endParaRPr lang="sq-AL" sz="2000" dirty="0" smtClean="0">
              <a:latin typeface="Cambria" panose="02040503050406030204" pitchFamily="18" charset="0"/>
              <a:ea typeface="Cambria" panose="02040503050406030204" pitchFamily="18" charset="0"/>
            </a:endParaRPr>
          </a:p>
          <a:p>
            <a:pPr marL="0" indent="0">
              <a:buNone/>
            </a:pPr>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45</a:t>
            </a:fld>
            <a:endParaRPr lang="en-US"/>
          </a:p>
        </p:txBody>
      </p:sp>
      <p:sp>
        <p:nvSpPr>
          <p:cNvPr id="6" name="Footer Placeholder 5"/>
          <p:cNvSpPr>
            <a:spLocks noGrp="1"/>
          </p:cNvSpPr>
          <p:nvPr>
            <p:ph type="ftr" sz="quarter" idx="11"/>
          </p:nvPr>
        </p:nvSpPr>
        <p:spPr>
          <a:xfrm>
            <a:off x="1371600" y="6356350"/>
            <a:ext cx="4648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4112477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Kompetencat e OSHP-së</a:t>
            </a:r>
            <a:r>
              <a:rPr lang="en-US" sz="2800" b="1" dirty="0" smtClean="0">
                <a:solidFill>
                  <a:srgbClr val="002060"/>
                </a:solidFill>
                <a:latin typeface="Cambria" panose="02040503050406030204" pitchFamily="18" charset="0"/>
                <a:ea typeface="Cambria" panose="02040503050406030204" pitchFamily="18" charset="0"/>
              </a:rPr>
              <a:t> (4)</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sq-AL" sz="2000" dirty="0" smtClean="0">
                <a:latin typeface="Cambria" panose="02040503050406030204" pitchFamily="18" charset="0"/>
                <a:ea typeface="Cambria" panose="02040503050406030204" pitchFamily="18" charset="0"/>
              </a:rPr>
              <a:t> të lëshojnë një urdhër me të cilin detyrohen </a:t>
            </a:r>
            <a:r>
              <a:rPr lang="sq-AL" sz="2000" b="1" dirty="0" smtClean="0">
                <a:latin typeface="Cambria" panose="02040503050406030204" pitchFamily="18" charset="0"/>
                <a:ea typeface="Cambria" panose="02040503050406030204" pitchFamily="18" charset="0"/>
              </a:rPr>
              <a:t>zyrtarët për zbatimin e ligjit që të ndihmojnë OSHP në ekzekutimin e një urdhri të OSHP-së; </a:t>
            </a:r>
          </a:p>
          <a:p>
            <a:r>
              <a:rPr lang="sq-AL" sz="2000" dirty="0" smtClean="0">
                <a:latin typeface="Cambria" panose="02040503050406030204" pitchFamily="18" charset="0"/>
                <a:ea typeface="Cambria" panose="02040503050406030204" pitchFamily="18" charset="0"/>
              </a:rPr>
              <a:t>të lëshoj një urdhër i cili e </a:t>
            </a:r>
            <a:r>
              <a:rPr lang="sq-AL" sz="2000" b="1" dirty="0" smtClean="0">
                <a:latin typeface="Cambria" panose="02040503050406030204" pitchFamily="18" charset="0"/>
                <a:ea typeface="Cambria" panose="02040503050406030204" pitchFamily="18" charset="0"/>
              </a:rPr>
              <a:t>shndërron një kontrate te </a:t>
            </a:r>
            <a:r>
              <a:rPr lang="sq-AL" sz="2000" b="1" dirty="0" err="1" smtClean="0">
                <a:latin typeface="Cambria" panose="02040503050406030204" pitchFamily="18" charset="0"/>
                <a:ea typeface="Cambria" panose="02040503050406030204" pitchFamily="18" charset="0"/>
              </a:rPr>
              <a:t>konkluduar</a:t>
            </a:r>
            <a:r>
              <a:rPr lang="sq-AL" sz="2000" b="1" dirty="0" smtClean="0">
                <a:latin typeface="Cambria" panose="02040503050406030204" pitchFamily="18" charset="0"/>
                <a:ea typeface="Cambria" panose="02040503050406030204" pitchFamily="18" charset="0"/>
              </a:rPr>
              <a:t> dhe të nënshkruar infektive</a:t>
            </a:r>
            <a:r>
              <a:rPr lang="sq-AL" sz="2000" dirty="0" smtClean="0">
                <a:latin typeface="Cambria" panose="02040503050406030204" pitchFamily="18" charset="0"/>
                <a:ea typeface="Cambria" panose="02040503050406030204" pitchFamily="18" charset="0"/>
              </a:rPr>
              <a:t>, nëse kontrata është </a:t>
            </a:r>
            <a:r>
              <a:rPr lang="sq-AL" sz="2000" dirty="0" err="1" smtClean="0">
                <a:latin typeface="Cambria" panose="02040503050406030204" pitchFamily="18" charset="0"/>
                <a:ea typeface="Cambria" panose="02040503050406030204" pitchFamily="18" charset="0"/>
              </a:rPr>
              <a:t>konkluduar</a:t>
            </a:r>
            <a:r>
              <a:rPr lang="sq-AL" sz="2000" dirty="0" smtClean="0">
                <a:latin typeface="Cambria" panose="02040503050406030204" pitchFamily="18" charset="0"/>
                <a:ea typeface="Cambria" panose="02040503050406030204" pitchFamily="18" charset="0"/>
              </a:rPr>
              <a:t> pa publikim te njoftimit sipas </a:t>
            </a:r>
            <a:r>
              <a:rPr lang="sq-AL" sz="2000" b="1" dirty="0" smtClean="0">
                <a:latin typeface="Cambria" panose="02040503050406030204" pitchFamily="18" charset="0"/>
                <a:ea typeface="Cambria" panose="02040503050406030204" pitchFamily="18" charset="0"/>
              </a:rPr>
              <a:t>nenit 42</a:t>
            </a:r>
            <a:r>
              <a:rPr lang="sq-AL" sz="2000" dirty="0" smtClean="0">
                <a:latin typeface="Cambria" panose="02040503050406030204" pitchFamily="18" charset="0"/>
                <a:ea typeface="Cambria" panose="02040503050406030204" pitchFamily="18" charset="0"/>
              </a:rPr>
              <a:t>, ose nëse nënshkrimi i kontratës është kryer </a:t>
            </a:r>
            <a:r>
              <a:rPr lang="sq-AL" sz="2000" b="1" dirty="0" smtClean="0">
                <a:latin typeface="Cambria" panose="02040503050406030204" pitchFamily="18" charset="0"/>
                <a:ea typeface="Cambria" panose="02040503050406030204" pitchFamily="18" charset="0"/>
              </a:rPr>
              <a:t>para skadimit te afatit kohor</a:t>
            </a:r>
            <a:r>
              <a:rPr lang="sq-AL" sz="2000" dirty="0" smtClean="0">
                <a:latin typeface="Cambria" panose="02040503050406030204" pitchFamily="18" charset="0"/>
                <a:ea typeface="Cambria" panose="02040503050406030204" pitchFamily="18" charset="0"/>
              </a:rPr>
              <a:t> te përcaktuar</a:t>
            </a:r>
          </a:p>
          <a:p>
            <a:r>
              <a:rPr lang="sq-AL" sz="2000" b="1" dirty="0" smtClean="0">
                <a:latin typeface="Cambria" panose="02040503050406030204" pitchFamily="18" charset="0"/>
                <a:ea typeface="Cambria" panose="02040503050406030204" pitchFamily="18" charset="0"/>
              </a:rPr>
              <a:t>imponoj gjoba</a:t>
            </a:r>
            <a:r>
              <a:rPr lang="sq-AL" sz="2000" dirty="0" smtClean="0">
                <a:latin typeface="Cambria" panose="02040503050406030204" pitchFamily="18" charset="0"/>
                <a:ea typeface="Cambria" panose="02040503050406030204" pitchFamily="18" charset="0"/>
              </a:rPr>
              <a:t>, nëse AK, vazhdon te vëzhgoj apo të </a:t>
            </a:r>
            <a:r>
              <a:rPr lang="sq-AL" sz="2000" dirty="0" err="1" smtClean="0">
                <a:latin typeface="Cambria" panose="02040503050406030204" pitchFamily="18" charset="0"/>
                <a:ea typeface="Cambria" panose="02040503050406030204" pitchFamily="18" charset="0"/>
              </a:rPr>
              <a:t>impelmentoj</a:t>
            </a:r>
            <a:r>
              <a:rPr lang="sq-AL" sz="2000" dirty="0" smtClean="0">
                <a:latin typeface="Cambria" panose="02040503050406030204" pitchFamily="18" charset="0"/>
                <a:ea typeface="Cambria" panose="02040503050406030204" pitchFamily="18" charset="0"/>
              </a:rPr>
              <a:t> kontratën e cila është teme e </a:t>
            </a:r>
            <a:r>
              <a:rPr lang="sq-AL" sz="2000" dirty="0" err="1" smtClean="0">
                <a:latin typeface="Cambria" panose="02040503050406030204" pitchFamily="18" charset="0"/>
                <a:ea typeface="Cambria" panose="02040503050406030204" pitchFamily="18" charset="0"/>
              </a:rPr>
              <a:t>nje</a:t>
            </a:r>
            <a:r>
              <a:rPr lang="sq-AL" sz="2000" dirty="0" smtClean="0">
                <a:latin typeface="Cambria" panose="02040503050406030204" pitchFamily="18" charset="0"/>
                <a:ea typeface="Cambria" panose="02040503050406030204" pitchFamily="18" charset="0"/>
              </a:rPr>
              <a:t> vendimi; dhe</a:t>
            </a:r>
          </a:p>
          <a:p>
            <a:r>
              <a:rPr lang="sq-AL" sz="2000" dirty="0" smtClean="0">
                <a:latin typeface="Cambria" panose="02040503050406030204" pitchFamily="18" charset="0"/>
                <a:ea typeface="Cambria" panose="02040503050406030204" pitchFamily="18" charset="0"/>
              </a:rPr>
              <a:t>kompetenca tjera të përcaktuara me këtë ligj dhe ligjet përkatëse.</a:t>
            </a:r>
          </a:p>
          <a:p>
            <a:pPr>
              <a:buNone/>
            </a:pPr>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46</a:t>
            </a:fld>
            <a:endParaRPr lang="en-US"/>
          </a:p>
        </p:txBody>
      </p:sp>
      <p:sp>
        <p:nvSpPr>
          <p:cNvPr id="6" name="Footer Placeholder 5"/>
          <p:cNvSpPr>
            <a:spLocks noGrp="1"/>
          </p:cNvSpPr>
          <p:nvPr>
            <p:ph type="ftr" sz="quarter" idx="11"/>
          </p:nvPr>
        </p:nvSpPr>
        <p:spPr>
          <a:xfrm>
            <a:off x="1600200" y="6356350"/>
            <a:ext cx="44196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861590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Kompetencat e OSHP-së</a:t>
            </a:r>
            <a:r>
              <a:rPr lang="en-US" sz="2800" b="1" dirty="0" smtClean="0">
                <a:solidFill>
                  <a:srgbClr val="002060"/>
                </a:solidFill>
                <a:latin typeface="Cambria" panose="02040503050406030204" pitchFamily="18" charset="0"/>
                <a:ea typeface="Cambria" panose="02040503050406030204" pitchFamily="18" charset="0"/>
              </a:rPr>
              <a:t> (4)</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342900" lvl="1" indent="-342900">
              <a:buFontTx/>
              <a:buChar char="•"/>
            </a:pPr>
            <a:r>
              <a:rPr lang="sq-AL" sz="2000" dirty="0" smtClean="0">
                <a:solidFill>
                  <a:srgbClr val="0000FF"/>
                </a:solidFill>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Në rastet e </a:t>
            </a:r>
            <a:r>
              <a:rPr lang="sq-AL" sz="2000" b="1" dirty="0" smtClean="0">
                <a:latin typeface="Cambria" panose="02040503050406030204" pitchFamily="18" charset="0"/>
                <a:ea typeface="Cambria" panose="02040503050406030204" pitchFamily="18" charset="0"/>
              </a:rPr>
              <a:t>përsëritura me pretendimet e njëjta </a:t>
            </a:r>
            <a:r>
              <a:rPr lang="sq-AL" sz="2000" dirty="0" smtClean="0">
                <a:latin typeface="Cambria" panose="02040503050406030204" pitchFamily="18" charset="0"/>
                <a:ea typeface="Cambria" panose="02040503050406030204" pitchFamily="18" charset="0"/>
              </a:rPr>
              <a:t>ankimore, kur </a:t>
            </a:r>
            <a:r>
              <a:rPr lang="sq-AL" sz="2000" b="1" dirty="0" smtClean="0">
                <a:latin typeface="Cambria" panose="02040503050406030204" pitchFamily="18" charset="0"/>
                <a:ea typeface="Cambria" panose="02040503050406030204" pitchFamily="18" charset="0"/>
              </a:rPr>
              <a:t>objekti i kontestit dhe palët janë të njëjta</a:t>
            </a:r>
            <a:r>
              <a:rPr lang="sq-AL" sz="2000" dirty="0" smtClean="0">
                <a:latin typeface="Cambria" panose="02040503050406030204" pitchFamily="18" charset="0"/>
                <a:ea typeface="Cambria" panose="02040503050406030204" pitchFamily="18" charset="0"/>
              </a:rPr>
              <a:t>, për raste të cilat janë shqyrtuar më parë, kryetari i panelit shqyrtues duhet të trajtoj si çështje të gjykuar </a:t>
            </a:r>
            <a:r>
              <a:rPr lang="sq-AL" sz="2000" b="1" i="1" dirty="0" smtClean="0">
                <a:latin typeface="Cambria" panose="02040503050406030204" pitchFamily="18" charset="0"/>
                <a:ea typeface="Cambria" panose="02040503050406030204" pitchFamily="18" charset="0"/>
              </a:rPr>
              <a:t>“</a:t>
            </a:r>
            <a:r>
              <a:rPr lang="sq-AL" sz="2000" b="1" i="1" dirty="0" err="1" smtClean="0">
                <a:latin typeface="Cambria" panose="02040503050406030204" pitchFamily="18" charset="0"/>
                <a:ea typeface="Cambria" panose="02040503050406030204" pitchFamily="18" charset="0"/>
              </a:rPr>
              <a:t>res</a:t>
            </a:r>
            <a:r>
              <a:rPr lang="sq-AL" sz="2000" b="1" i="1" dirty="0" smtClean="0">
                <a:latin typeface="Cambria" panose="02040503050406030204" pitchFamily="18" charset="0"/>
                <a:ea typeface="Cambria" panose="02040503050406030204" pitchFamily="18" charset="0"/>
              </a:rPr>
              <a:t> </a:t>
            </a:r>
            <a:r>
              <a:rPr lang="sq-AL" sz="2000" b="1" i="1" dirty="0" err="1" smtClean="0">
                <a:latin typeface="Cambria" panose="02040503050406030204" pitchFamily="18" charset="0"/>
                <a:ea typeface="Cambria" panose="02040503050406030204" pitchFamily="18" charset="0"/>
              </a:rPr>
              <a:t>judicata</a:t>
            </a:r>
            <a:r>
              <a:rPr lang="sq-AL" sz="2000" b="1" i="1" dirty="0" smtClean="0">
                <a:latin typeface="Cambria" panose="02040503050406030204" pitchFamily="18" charset="0"/>
                <a:ea typeface="Cambria" panose="02040503050406030204" pitchFamily="18" charset="0"/>
              </a:rPr>
              <a:t>”.</a:t>
            </a:r>
            <a:endParaRPr lang="en-US" sz="2000" b="1" i="1" dirty="0" smtClean="0">
              <a:latin typeface="Cambria" panose="02040503050406030204" pitchFamily="18" charset="0"/>
              <a:ea typeface="Cambria" panose="02040503050406030204" pitchFamily="18" charset="0"/>
            </a:endParaRPr>
          </a:p>
          <a:p>
            <a:pPr marL="342900" lvl="1" indent="-342900">
              <a:buFontTx/>
              <a:buChar char="•"/>
            </a:pPr>
            <a:r>
              <a:rPr lang="sq-AL" sz="2000" dirty="0" smtClean="0">
                <a:latin typeface="Cambria" panose="02040503050406030204" pitchFamily="18" charset="0"/>
                <a:ea typeface="Cambria" panose="02040503050406030204" pitchFamily="18" charset="0"/>
              </a:rPr>
              <a:t>Një vendim i OSHP-se </a:t>
            </a:r>
            <a:r>
              <a:rPr lang="sq-AL" sz="2000" b="1" dirty="0" smtClean="0">
                <a:latin typeface="Cambria" panose="02040503050406030204" pitchFamily="18" charset="0"/>
                <a:ea typeface="Cambria" panose="02040503050406030204" pitchFamily="18" charset="0"/>
              </a:rPr>
              <a:t>për ri-vlerësim të përzgjedhjes së ofertuesve ose dhënies së kontratës nuk nënkupton një ndryshim në rezultatin fillestar</a:t>
            </a:r>
            <a:endParaRPr lang="en-US" sz="2000" b="1" dirty="0" smtClean="0">
              <a:latin typeface="Cambria" panose="02040503050406030204" pitchFamily="18" charset="0"/>
              <a:ea typeface="Cambria" panose="02040503050406030204" pitchFamily="18" charset="0"/>
            </a:endParaRPr>
          </a:p>
          <a:p>
            <a:pPr marL="342900" lvl="1" indent="-342900">
              <a:buFontTx/>
              <a:buChar char="•"/>
            </a:pPr>
            <a:endParaRPr lang="sq-AL" sz="2000" b="1" i="1" dirty="0" smtClean="0">
              <a:latin typeface="Cambria" panose="02040503050406030204" pitchFamily="18" charset="0"/>
              <a:ea typeface="Cambria" panose="02040503050406030204" pitchFamily="18" charset="0"/>
            </a:endParaRPr>
          </a:p>
          <a:p>
            <a:pPr>
              <a:buNone/>
            </a:pPr>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47</a:t>
            </a:fld>
            <a:endParaRPr lang="en-US"/>
          </a:p>
        </p:txBody>
      </p:sp>
      <p:sp>
        <p:nvSpPr>
          <p:cNvPr id="6" name="Footer Placeholder 5"/>
          <p:cNvSpPr>
            <a:spLocks noGrp="1"/>
          </p:cNvSpPr>
          <p:nvPr>
            <p:ph type="ftr" sz="quarter" idx="11"/>
          </p:nvPr>
        </p:nvSpPr>
        <p:spPr>
          <a:xfrm>
            <a:off x="1371600" y="6356350"/>
            <a:ext cx="4648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861590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Rregullat e procedurës OSHP</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371600"/>
            <a:ext cx="8229600" cy="4754563"/>
          </a:xfrm>
        </p:spPr>
        <p:txBody>
          <a:bodyPr/>
          <a:lstStyle/>
          <a:p>
            <a:r>
              <a:rPr lang="sq-AL" sz="2000" dirty="0" smtClean="0">
                <a:latin typeface="Cambria" panose="02040503050406030204" pitchFamily="18" charset="0"/>
                <a:ea typeface="Cambria" panose="02040503050406030204" pitchFamily="18" charset="0"/>
              </a:rPr>
              <a:t>(i) të drejtën e palëve </a:t>
            </a:r>
            <a:r>
              <a:rPr lang="sq-AL" sz="2000" b="1" dirty="0" smtClean="0">
                <a:latin typeface="Cambria" panose="02040503050406030204" pitchFamily="18" charset="0"/>
                <a:ea typeface="Cambria" panose="02040503050406030204" pitchFamily="18" charset="0"/>
              </a:rPr>
              <a:t>për t'u dëgjuar</a:t>
            </a:r>
            <a:r>
              <a:rPr lang="sq-AL" sz="2000" dirty="0" smtClean="0">
                <a:latin typeface="Cambria" panose="02040503050406030204" pitchFamily="18" charset="0"/>
                <a:ea typeface="Cambria" panose="02040503050406030204" pitchFamily="18" charset="0"/>
              </a:rPr>
              <a:t>, duke përfshirë të drejtën për të bërë kërkesa të shkruara; </a:t>
            </a:r>
          </a:p>
          <a:p>
            <a:r>
              <a:rPr lang="sq-AL" sz="2000" dirty="0" smtClean="0">
                <a:latin typeface="Cambria" panose="02040503050406030204" pitchFamily="18" charset="0"/>
                <a:ea typeface="Cambria" panose="02040503050406030204" pitchFamily="18" charset="0"/>
              </a:rPr>
              <a:t>(</a:t>
            </a:r>
            <a:r>
              <a:rPr lang="sq-AL" sz="2000" dirty="0" err="1" smtClean="0">
                <a:latin typeface="Cambria" panose="02040503050406030204" pitchFamily="18" charset="0"/>
                <a:ea typeface="Cambria" panose="02040503050406030204" pitchFamily="18" charset="0"/>
              </a:rPr>
              <a:t>ii</a:t>
            </a:r>
            <a:r>
              <a:rPr lang="sq-AL" sz="2000" dirty="0" smtClean="0">
                <a:latin typeface="Cambria" panose="02040503050406030204" pitchFamily="18" charset="0"/>
                <a:ea typeface="Cambria" panose="02040503050406030204" pitchFamily="18" charset="0"/>
              </a:rPr>
              <a:t>) të drejtën e palëve për t’u informuar për argumente dhe akuza të paraqitura nga pala tjetër dhe </a:t>
            </a:r>
            <a:r>
              <a:rPr lang="sq-AL" sz="2000" b="1" dirty="0" smtClean="0">
                <a:latin typeface="Cambria" panose="02040503050406030204" pitchFamily="18" charset="0"/>
                <a:ea typeface="Cambria" panose="02040503050406030204" pitchFamily="18" charset="0"/>
              </a:rPr>
              <a:t>për t'iu përgjigjur</a:t>
            </a:r>
            <a:r>
              <a:rPr lang="sq-AL" sz="2000" dirty="0" smtClean="0">
                <a:latin typeface="Cambria" panose="02040503050406030204" pitchFamily="18" charset="0"/>
                <a:ea typeface="Cambria" panose="02040503050406030204" pitchFamily="18" charset="0"/>
              </a:rPr>
              <a:t> argumenteve dhe thënieve të tilla</a:t>
            </a:r>
          </a:p>
          <a:p>
            <a:r>
              <a:rPr lang="sq-AL" sz="2000" dirty="0" smtClean="0">
                <a:latin typeface="Cambria" panose="02040503050406030204" pitchFamily="18" charset="0"/>
                <a:ea typeface="Cambria" panose="02040503050406030204" pitchFamily="18" charset="0"/>
              </a:rPr>
              <a:t>(</a:t>
            </a:r>
            <a:r>
              <a:rPr lang="sq-AL" sz="2000" dirty="0" err="1" smtClean="0">
                <a:latin typeface="Cambria" panose="02040503050406030204" pitchFamily="18" charset="0"/>
                <a:ea typeface="Cambria" panose="02040503050406030204" pitchFamily="18" charset="0"/>
              </a:rPr>
              <a:t>iii</a:t>
            </a:r>
            <a:r>
              <a:rPr lang="sq-AL" sz="2000" dirty="0" smtClean="0">
                <a:latin typeface="Cambria" panose="02040503050406030204" pitchFamily="18" charset="0"/>
                <a:ea typeface="Cambria" panose="02040503050406030204" pitchFamily="18" charset="0"/>
              </a:rPr>
              <a:t>) të drejtën e palëve për të </a:t>
            </a:r>
            <a:r>
              <a:rPr lang="sq-AL" sz="2000" b="1" dirty="0" smtClean="0">
                <a:latin typeface="Cambria" panose="02040503050406030204" pitchFamily="18" charset="0"/>
                <a:ea typeface="Cambria" panose="02040503050406030204" pitchFamily="18" charset="0"/>
              </a:rPr>
              <a:t>pasur përfaqësim ligjor</a:t>
            </a:r>
            <a:r>
              <a:rPr lang="sq-AL" sz="2000" dirty="0" smtClean="0">
                <a:latin typeface="Cambria" panose="02040503050406030204" pitchFamily="18" charset="0"/>
                <a:ea typeface="Cambria" panose="02040503050406030204" pitchFamily="18" charset="0"/>
              </a:rPr>
              <a:t>; </a:t>
            </a:r>
          </a:p>
          <a:p>
            <a:r>
              <a:rPr lang="sq-AL" sz="2000" dirty="0" smtClean="0">
                <a:latin typeface="Cambria" panose="02040503050406030204" pitchFamily="18" charset="0"/>
                <a:ea typeface="Cambria" panose="02040503050406030204" pitchFamily="18" charset="0"/>
              </a:rPr>
              <a:t>(</a:t>
            </a:r>
            <a:r>
              <a:rPr lang="sq-AL" sz="2000" dirty="0" err="1" smtClean="0">
                <a:latin typeface="Cambria" panose="02040503050406030204" pitchFamily="18" charset="0"/>
                <a:ea typeface="Cambria" panose="02040503050406030204" pitchFamily="18" charset="0"/>
              </a:rPr>
              <a:t>iv</a:t>
            </a:r>
            <a:r>
              <a:rPr lang="sq-AL" sz="2000" dirty="0" smtClean="0">
                <a:latin typeface="Cambria" panose="02040503050406030204" pitchFamily="18" charset="0"/>
                <a:ea typeface="Cambria" panose="02040503050406030204" pitchFamily="18" charset="0"/>
              </a:rPr>
              <a:t>) të drejtën e palëve për të </a:t>
            </a:r>
            <a:r>
              <a:rPr lang="sq-AL" sz="2000" b="1" dirty="0" smtClean="0">
                <a:latin typeface="Cambria" panose="02040503050406030204" pitchFamily="18" charset="0"/>
                <a:ea typeface="Cambria" panose="02040503050406030204" pitchFamily="18" charset="0"/>
              </a:rPr>
              <a:t>paraqitur prova dhe argumente</a:t>
            </a:r>
            <a:r>
              <a:rPr lang="sq-AL" sz="2000" dirty="0" smtClean="0">
                <a:latin typeface="Cambria" panose="02040503050406030204" pitchFamily="18" charset="0"/>
                <a:ea typeface="Cambria" panose="02040503050406030204" pitchFamily="18" charset="0"/>
              </a:rPr>
              <a:t> në një dëgjim para OSHP-së, duke përfshirë ekzaminimin dhe pyetje të dëshmitarëve;</a:t>
            </a:r>
          </a:p>
          <a:p>
            <a:r>
              <a:rPr lang="sq-AL" sz="2000" dirty="0" smtClean="0">
                <a:latin typeface="Cambria" panose="02040503050406030204" pitchFamily="18" charset="0"/>
                <a:ea typeface="Cambria" panose="02040503050406030204" pitchFamily="18" charset="0"/>
              </a:rPr>
              <a:t> (v) të drejtën e palëve për të </a:t>
            </a:r>
            <a:r>
              <a:rPr lang="sq-AL" sz="2000" b="1" dirty="0" smtClean="0">
                <a:latin typeface="Cambria" panose="02040503050406030204" pitchFamily="18" charset="0"/>
                <a:ea typeface="Cambria" panose="02040503050406030204" pitchFamily="18" charset="0"/>
              </a:rPr>
              <a:t>kërkuar emërimin e dëshmitarëve teknike;</a:t>
            </a:r>
            <a:endParaRPr lang="sq-AL" sz="2000" b="1"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48</a:t>
            </a:fld>
            <a:endParaRPr lang="en-US"/>
          </a:p>
        </p:txBody>
      </p:sp>
      <p:sp>
        <p:nvSpPr>
          <p:cNvPr id="6" name="Footer Placeholder 5"/>
          <p:cNvSpPr>
            <a:spLocks noGrp="1"/>
          </p:cNvSpPr>
          <p:nvPr>
            <p:ph type="ftr" sz="quarter" idx="11"/>
          </p:nvPr>
        </p:nvSpPr>
        <p:spPr>
          <a:xfrm>
            <a:off x="1676400" y="6356350"/>
            <a:ext cx="4343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9190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sz="2800" b="1" dirty="0" smtClean="0">
                <a:solidFill>
                  <a:srgbClr val="002060"/>
                </a:solidFill>
                <a:latin typeface="Cambria" panose="02040503050406030204" pitchFamily="18" charset="0"/>
                <a:ea typeface="Cambria" panose="02040503050406030204" pitchFamily="18" charset="0"/>
              </a:rPr>
              <a:t>Autoriteti për të ndjekur ankesat</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sq-AL" sz="2000" i="1" dirty="0" smtClean="0">
                <a:latin typeface="Cambria" panose="02040503050406030204" pitchFamily="18" charset="0"/>
                <a:ea typeface="Cambria" panose="02040503050406030204" pitchFamily="18" charset="0"/>
              </a:rPr>
              <a:t>Në rast të tërheqjes së ankesave të parashtruara OSHP ka autoritetin për të vazhduar në emër të vet shqyrtimin e supozimeve (në mënyrë direkt apo indirekte) të paraqitura në një ankesë të tillë</a:t>
            </a:r>
            <a:r>
              <a:rPr lang="en-US" sz="2000" i="1" dirty="0" smtClean="0">
                <a:latin typeface="Cambria" panose="02040503050406030204" pitchFamily="18" charset="0"/>
                <a:ea typeface="Cambria" panose="02040503050406030204" pitchFamily="18" charset="0"/>
              </a:rPr>
              <a:t>.</a:t>
            </a:r>
            <a:r>
              <a:rPr lang="sq-AL" sz="2000" i="1" dirty="0" smtClean="0">
                <a:latin typeface="Cambria" panose="02040503050406030204" pitchFamily="18" charset="0"/>
                <a:ea typeface="Cambria" panose="02040503050406030204" pitchFamily="18" charset="0"/>
              </a:rPr>
              <a:t> </a:t>
            </a:r>
          </a:p>
          <a:p>
            <a:pPr>
              <a:buNone/>
            </a:pPr>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49</a:t>
            </a:fld>
            <a:endParaRPr lang="en-US"/>
          </a:p>
        </p:txBody>
      </p:sp>
      <p:sp>
        <p:nvSpPr>
          <p:cNvPr id="6" name="Footer Placeholder 5"/>
          <p:cNvSpPr>
            <a:spLocks noGrp="1"/>
          </p:cNvSpPr>
          <p:nvPr>
            <p:ph type="ftr" sz="quarter" idx="11"/>
          </p:nvPr>
        </p:nvSpPr>
        <p:spPr>
          <a:xfrm>
            <a:off x="1447800" y="6356350"/>
            <a:ext cx="45720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1005535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Korniza ligjore</a:t>
            </a:r>
            <a:r>
              <a:rPr lang="en-US" sz="2800" b="1" dirty="0" smtClean="0">
                <a:solidFill>
                  <a:srgbClr val="002060"/>
                </a:solidFill>
                <a:latin typeface="Cambria" panose="02040503050406030204" pitchFamily="18" charset="0"/>
                <a:ea typeface="Cambria" panose="02040503050406030204" pitchFamily="18" charset="0"/>
              </a:rPr>
              <a:t> e BE-se</a:t>
            </a:r>
            <a:r>
              <a:rPr lang="sq-AL" sz="2800" b="1" dirty="0" smtClean="0">
                <a:solidFill>
                  <a:srgbClr val="002060"/>
                </a:solidFill>
                <a:latin typeface="Cambria" panose="02040503050406030204" pitchFamily="18" charset="0"/>
                <a:ea typeface="Cambria" panose="02040503050406030204" pitchFamily="18" charset="0"/>
              </a:rPr>
              <a:t> për mjete juridike</a:t>
            </a:r>
            <a:r>
              <a:rPr lang="en-US" sz="2800" b="1" dirty="0" smtClean="0">
                <a:solidFill>
                  <a:srgbClr val="002060"/>
                </a:solidFill>
                <a:latin typeface="Cambria" panose="02040503050406030204" pitchFamily="18" charset="0"/>
                <a:ea typeface="Cambria" panose="02040503050406030204" pitchFamily="18" charset="0"/>
              </a:rPr>
              <a:t> (3)</a:t>
            </a: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00200"/>
            <a:ext cx="8578850" cy="4276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smtClean="0">
              <a:latin typeface="Cambria" panose="02040503050406030204" pitchFamily="18" charset="0"/>
              <a:ea typeface="Cambria" panose="02040503050406030204" pitchFamily="18" charset="0"/>
            </a:endParaRPr>
          </a:p>
          <a:p>
            <a:pPr>
              <a:buFont typeface="Wingdings" pitchFamily="2" charset="2"/>
              <a:buChar char="§"/>
            </a:pPr>
            <a:r>
              <a:rPr lang="sq-AL" sz="2000" dirty="0" smtClean="0">
                <a:latin typeface="Cambria" panose="02040503050406030204" pitchFamily="18" charset="0"/>
                <a:ea typeface="Cambria" panose="02040503050406030204" pitchFamily="18" charset="0"/>
              </a:rPr>
              <a:t> Direktiva 2007/66/EC mbi Mjetet Juridike parashikon në nenin 1, paragrafi 5, se “</a:t>
            </a:r>
            <a:r>
              <a:rPr lang="sq-AL" sz="2000" i="1" dirty="0" smtClean="0">
                <a:latin typeface="Cambria" panose="02040503050406030204" pitchFamily="18" charset="0"/>
                <a:ea typeface="Cambria" panose="02040503050406030204" pitchFamily="18" charset="0"/>
              </a:rPr>
              <a:t>Shtetet Anëtare mund të kërkojnë që personi në fjalë së pari </a:t>
            </a:r>
            <a:r>
              <a:rPr lang="sq-AL" sz="2000" b="1" i="1" dirty="0" smtClean="0">
                <a:latin typeface="Cambria" panose="02040503050406030204" pitchFamily="18" charset="0"/>
                <a:ea typeface="Cambria" panose="02040503050406030204" pitchFamily="18" charset="0"/>
              </a:rPr>
              <a:t>të kërkojë shqyrtimin pranë nje autoritetit kontraktues.</a:t>
            </a:r>
            <a:endParaRPr lang="en-US" sz="2000" b="1" i="1" dirty="0" smtClean="0">
              <a:latin typeface="Cambria" panose="02040503050406030204" pitchFamily="18" charset="0"/>
              <a:ea typeface="Cambria" panose="02040503050406030204" pitchFamily="18" charset="0"/>
            </a:endParaRPr>
          </a:p>
          <a:p>
            <a:pPr>
              <a:buFont typeface="Wingdings" pitchFamily="2" charset="2"/>
              <a:buChar char="§"/>
            </a:pPr>
            <a:r>
              <a:rPr lang="sq-AL" sz="2000" b="1" i="1" dirty="0" smtClean="0">
                <a:latin typeface="Cambria" panose="02040503050406030204" pitchFamily="18" charset="0"/>
                <a:ea typeface="Cambria" panose="02040503050406030204" pitchFamily="18" charset="0"/>
              </a:rPr>
              <a:t> </a:t>
            </a:r>
            <a:r>
              <a:rPr lang="sq-AL" sz="2000" i="1" dirty="0" smtClean="0">
                <a:latin typeface="Cambria" panose="02040503050406030204" pitchFamily="18" charset="0"/>
                <a:ea typeface="Cambria" panose="02040503050406030204" pitchFamily="18" charset="0"/>
              </a:rPr>
              <a:t>Në këtë rast, Shtetet Anëtare do të sigurojnë që paraqitja e një kërkese të tillë për shqyrtim </a:t>
            </a:r>
            <a:r>
              <a:rPr lang="sq-AL" sz="2000" b="1" i="1" dirty="0" smtClean="0">
                <a:latin typeface="Cambria" panose="02040503050406030204" pitchFamily="18" charset="0"/>
                <a:ea typeface="Cambria" panose="02040503050406030204" pitchFamily="18" charset="0"/>
              </a:rPr>
              <a:t>rezulton në pezullimin e menjëhershëm të mundësisë për  lidhje të kontratës</a:t>
            </a:r>
            <a:r>
              <a:rPr lang="sq-AL" sz="2000"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5</a:t>
            </a:fld>
            <a:endParaRPr lang="en-US"/>
          </a:p>
        </p:txBody>
      </p:sp>
      <p:sp>
        <p:nvSpPr>
          <p:cNvPr id="4" name="Footer Placeholder 3"/>
          <p:cNvSpPr>
            <a:spLocks noGrp="1"/>
          </p:cNvSpPr>
          <p:nvPr>
            <p:ph type="ftr" sz="quarter" idx="11"/>
          </p:nvPr>
        </p:nvSpPr>
        <p:spPr>
          <a:xfrm>
            <a:off x="685800" y="6356350"/>
            <a:ext cx="53340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Afati i fundit për marrjen e vendimeve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447800"/>
            <a:ext cx="8229600" cy="4678363"/>
          </a:xfrm>
        </p:spPr>
        <p:txBody>
          <a:bodyPr/>
          <a:lstStyle/>
          <a:p>
            <a:endParaRPr lang="en-US"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OSHP do të nxjerrë </a:t>
            </a:r>
            <a:r>
              <a:rPr lang="sq-AL" sz="2000" b="1" dirty="0" smtClean="0">
                <a:latin typeface="Cambria" panose="02040503050406030204" pitchFamily="18" charset="0"/>
                <a:ea typeface="Cambria" panose="02040503050406030204" pitchFamily="18" charset="0"/>
              </a:rPr>
              <a:t>vendimin e tij përfundimta</a:t>
            </a:r>
            <a:r>
              <a:rPr lang="sq-AL" sz="2000" dirty="0" smtClean="0">
                <a:latin typeface="Cambria" panose="02040503050406030204" pitchFamily="18" charset="0"/>
                <a:ea typeface="Cambria" panose="02040503050406030204" pitchFamily="18" charset="0"/>
              </a:rPr>
              <a:t>r, së bashku me një </a:t>
            </a:r>
            <a:r>
              <a:rPr lang="sq-AL" sz="2000" b="1" dirty="0" smtClean="0">
                <a:latin typeface="Cambria" panose="02040503050406030204" pitchFamily="18" charset="0"/>
                <a:ea typeface="Cambria" panose="02040503050406030204" pitchFamily="18" charset="0"/>
              </a:rPr>
              <a:t>deklaratë me shkrim</a:t>
            </a:r>
            <a:r>
              <a:rPr lang="sq-AL" sz="2000" dirty="0" smtClean="0">
                <a:latin typeface="Cambria" panose="02040503050406030204" pitchFamily="18" charset="0"/>
                <a:ea typeface="Cambria" panose="02040503050406030204" pitchFamily="18" charset="0"/>
              </a:rPr>
              <a:t> mbi arsyet faktike dhe ligjore mbi të cilat është marrë një vendim i tillë, dhe </a:t>
            </a:r>
            <a:r>
              <a:rPr lang="sq-AL" sz="2000" b="1" dirty="0" smtClean="0">
                <a:latin typeface="Cambria" panose="02040503050406030204" pitchFamily="18" charset="0"/>
                <a:ea typeface="Cambria" panose="02040503050406030204" pitchFamily="18" charset="0"/>
              </a:rPr>
              <a:t>ndonjë urdhër </a:t>
            </a:r>
            <a:r>
              <a:rPr lang="sq-AL" sz="2000" dirty="0" smtClean="0">
                <a:latin typeface="Cambria" panose="02040503050406030204" pitchFamily="18" charset="0"/>
                <a:ea typeface="Cambria" panose="02040503050406030204" pitchFamily="18" charset="0"/>
              </a:rPr>
              <a:t>që nevojitet për zbatimin e vendimit të tillë</a:t>
            </a:r>
            <a:endParaRPr lang="en-US" sz="2000" dirty="0" smtClean="0">
              <a:latin typeface="Cambria" panose="02040503050406030204" pitchFamily="18" charset="0"/>
              <a:ea typeface="Cambria" panose="02040503050406030204" pitchFamily="18" charset="0"/>
            </a:endParaRPr>
          </a:p>
          <a:p>
            <a:endParaRPr lang="sq-AL" sz="2000" b="1"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Vendimi i OSHP-së do të publikohet në </a:t>
            </a:r>
            <a:r>
              <a:rPr lang="sq-AL" sz="2000" dirty="0" err="1" smtClean="0">
                <a:latin typeface="Cambria" panose="02040503050406030204" pitchFamily="18" charset="0"/>
                <a:ea typeface="Cambria" panose="02040503050406030204" pitchFamily="18" charset="0"/>
              </a:rPr>
              <a:t>webfaqen</a:t>
            </a:r>
            <a:r>
              <a:rPr lang="sq-AL" sz="2000" dirty="0" smtClean="0">
                <a:latin typeface="Cambria" panose="02040503050406030204" pitchFamily="18" charset="0"/>
                <a:ea typeface="Cambria" panose="02040503050406030204" pitchFamily="18" charset="0"/>
              </a:rPr>
              <a:t> e OSHP-së brenda </a:t>
            </a:r>
            <a:r>
              <a:rPr lang="sq-AL" sz="2000" b="1" dirty="0" smtClean="0">
                <a:latin typeface="Cambria" panose="02040503050406030204" pitchFamily="18" charset="0"/>
                <a:ea typeface="Cambria" panose="02040503050406030204" pitchFamily="18" charset="0"/>
              </a:rPr>
              <a:t>5 ditëve </a:t>
            </a:r>
            <a:r>
              <a:rPr lang="sq-AL" sz="2000" dirty="0" smtClean="0">
                <a:latin typeface="Cambria" panose="02040503050406030204" pitchFamily="18" charset="0"/>
                <a:ea typeface="Cambria" panose="02040503050406030204" pitchFamily="18" charset="0"/>
              </a:rPr>
              <a:t>në gjuhën origjinale të vendimit dhe brenda </a:t>
            </a:r>
            <a:r>
              <a:rPr lang="sq-AL" sz="2000" b="1" dirty="0" smtClean="0">
                <a:latin typeface="Cambria" panose="02040503050406030204" pitchFamily="18" charset="0"/>
                <a:ea typeface="Cambria" panose="02040503050406030204" pitchFamily="18" charset="0"/>
              </a:rPr>
              <a:t>15 ditëve</a:t>
            </a:r>
            <a:r>
              <a:rPr lang="sq-AL" sz="2000" dirty="0" smtClean="0">
                <a:latin typeface="Cambria" panose="02040503050406030204" pitchFamily="18" charset="0"/>
                <a:ea typeface="Cambria" panose="02040503050406030204" pitchFamily="18" charset="0"/>
              </a:rPr>
              <a:t> sa i përket gjuhëve tjera, si dhe në gjuhën angleze për të gjitha rastet me vlerë të lartë të kontratës. </a:t>
            </a:r>
            <a:endParaRPr lang="sq-AL"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50</a:t>
            </a:fld>
            <a:endParaRPr lang="en-US"/>
          </a:p>
        </p:txBody>
      </p:sp>
      <p:sp>
        <p:nvSpPr>
          <p:cNvPr id="6" name="Footer Placeholder 5"/>
          <p:cNvSpPr>
            <a:spLocks noGrp="1"/>
          </p:cNvSpPr>
          <p:nvPr>
            <p:ph type="ftr" sz="quarter" idx="11"/>
          </p:nvPr>
        </p:nvSpPr>
        <p:spPr>
          <a:xfrm>
            <a:off x="1905000" y="6356350"/>
            <a:ext cx="41148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6828371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2800" b="1" dirty="0" smtClean="0">
                <a:solidFill>
                  <a:srgbClr val="002060"/>
                </a:solidFill>
                <a:latin typeface="Cambria" panose="02040503050406030204" pitchFamily="18" charset="0"/>
                <a:ea typeface="Cambria" panose="02040503050406030204" pitchFamily="18" charset="0"/>
              </a:rPr>
              <a:t>Siguria dhe Gjobat</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r>
              <a:rPr lang="en-US" sz="2000" dirty="0" smtClean="0">
                <a:latin typeface="Cambria" panose="02040503050406030204" pitchFamily="18" charset="0"/>
                <a:ea typeface="Cambria" panose="02040503050406030204" pitchFamily="18" charset="0"/>
              </a:rPr>
              <a:t>K</a:t>
            </a:r>
            <a:r>
              <a:rPr lang="sq-AL" sz="2000" dirty="0" smtClean="0">
                <a:latin typeface="Cambria" panose="02040503050406030204" pitchFamily="18" charset="0"/>
                <a:ea typeface="Cambria" panose="02040503050406030204" pitchFamily="18" charset="0"/>
              </a:rPr>
              <a:t>ërkesa për rishqyrtim mund të dorëzohet, </a:t>
            </a:r>
            <a:r>
              <a:rPr lang="sq-AL" sz="2000" b="1" u="sng" dirty="0" smtClean="0">
                <a:latin typeface="Cambria" panose="02040503050406030204" pitchFamily="18" charset="0"/>
                <a:ea typeface="Cambria" panose="02040503050406030204" pitchFamily="18" charset="0"/>
              </a:rPr>
              <a:t>pa pagese,</a:t>
            </a:r>
            <a:r>
              <a:rPr lang="sq-AL" sz="2000" dirty="0" smtClean="0">
                <a:latin typeface="Cambria" panose="02040503050406030204" pitchFamily="18" charset="0"/>
                <a:ea typeface="Cambria" panose="02040503050406030204" pitchFamily="18" charset="0"/>
              </a:rPr>
              <a:t> nga cilado palë e interesuar </a:t>
            </a:r>
            <a:r>
              <a:rPr lang="sq-AL" sz="2000" b="1" dirty="0" smtClean="0">
                <a:latin typeface="Cambria" panose="02040503050406030204" pitchFamily="18" charset="0"/>
                <a:ea typeface="Cambria" panose="02040503050406030204" pitchFamily="18" charset="0"/>
              </a:rPr>
              <a:t>në </a:t>
            </a:r>
            <a:r>
              <a:rPr lang="sq-AL" sz="2000" b="1" u="sng" dirty="0" smtClean="0">
                <a:latin typeface="Cambria" panose="02040503050406030204" pitchFamily="18" charset="0"/>
                <a:ea typeface="Cambria" panose="02040503050406030204" pitchFamily="18" charset="0"/>
              </a:rPr>
              <a:t>çdo fazë</a:t>
            </a:r>
            <a:r>
              <a:rPr lang="sq-AL" sz="2000" dirty="0" smtClean="0">
                <a:latin typeface="Cambria" panose="02040503050406030204" pitchFamily="18" charset="0"/>
                <a:ea typeface="Cambria" panose="02040503050406030204" pitchFamily="18" charset="0"/>
              </a:rPr>
              <a:t> të aktivitetit të prokurimit dhe në lidhje me </a:t>
            </a:r>
            <a:r>
              <a:rPr lang="sq-AL" sz="2000" b="1" dirty="0" smtClean="0">
                <a:latin typeface="Cambria" panose="02040503050406030204" pitchFamily="18" charset="0"/>
                <a:ea typeface="Cambria" panose="02040503050406030204" pitchFamily="18" charset="0"/>
              </a:rPr>
              <a:t>çfarëdo aktiviteti ose lëshimi</a:t>
            </a:r>
            <a:r>
              <a:rPr lang="sq-AL" sz="2000" dirty="0" smtClean="0">
                <a:latin typeface="Cambria" panose="02040503050406030204" pitchFamily="18" charset="0"/>
                <a:ea typeface="Cambria" panose="02040503050406030204" pitchFamily="18" charset="0"/>
              </a:rPr>
              <a:t> te AK</a:t>
            </a:r>
            <a:r>
              <a:rPr lang="en-US" sz="2000" dirty="0" smtClean="0">
                <a:latin typeface="Cambria" panose="02040503050406030204" pitchFamily="18" charset="0"/>
                <a:ea typeface="Cambria" panose="02040503050406030204" pitchFamily="18" charset="0"/>
              </a:rPr>
              <a:t>.</a:t>
            </a:r>
          </a:p>
          <a:p>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ë gjithë ankuesit duhet të paguajnë një tarife të ankesave në OSHP</a:t>
            </a:r>
            <a:r>
              <a:rPr lang="en-US" sz="2000" dirty="0" smtClean="0">
                <a:latin typeface="Cambria" panose="02040503050406030204" pitchFamily="18" charset="0"/>
                <a:ea typeface="Cambria" panose="02040503050406030204" pitchFamily="18" charset="0"/>
              </a:rPr>
              <a:t>:</a:t>
            </a:r>
          </a:p>
          <a:p>
            <a:pPr>
              <a:buNone/>
            </a:pPr>
            <a:r>
              <a:rPr lang="en-US" sz="2000" dirty="0" smtClean="0">
                <a:latin typeface="Cambria" panose="02040503050406030204" pitchFamily="18" charset="0"/>
                <a:ea typeface="Cambria" panose="02040503050406030204" pitchFamily="18" charset="0"/>
              </a:rPr>
              <a:t>     - </a:t>
            </a:r>
            <a:r>
              <a:rPr lang="sq-AL" sz="2000" dirty="0" smtClean="0">
                <a:latin typeface="Cambria" panose="02040503050406030204" pitchFamily="18" charset="0"/>
                <a:ea typeface="Cambria" panose="02040503050406030204" pitchFamily="18" charset="0"/>
              </a:rPr>
              <a:t>Kurdo qe ankesa ndërlidhet  me vendimin </a:t>
            </a:r>
            <a:r>
              <a:rPr lang="sq-AL" sz="2000" b="1" dirty="0" smtClean="0">
                <a:latin typeface="Cambria" panose="02040503050406030204" pitchFamily="18" charset="0"/>
                <a:ea typeface="Cambria" panose="02040503050406030204" pitchFamily="18" charset="0"/>
              </a:rPr>
              <a:t>për shpërblim  te një kontrate</a:t>
            </a:r>
            <a:r>
              <a:rPr lang="sq-AL" sz="2000" dirty="0" smtClean="0">
                <a:latin typeface="Cambria" panose="02040503050406030204" pitchFamily="18" charset="0"/>
                <a:ea typeface="Cambria" panose="02040503050406030204" pitchFamily="18" charset="0"/>
              </a:rPr>
              <a:t>, shuma e tarifës se ankesës është e barabartë me </a:t>
            </a:r>
            <a:r>
              <a:rPr lang="sq-AL" sz="2000" b="1" dirty="0" smtClean="0">
                <a:latin typeface="Cambria" panose="02040503050406030204" pitchFamily="18" charset="0"/>
                <a:ea typeface="Cambria" panose="02040503050406030204" pitchFamily="18" charset="0"/>
              </a:rPr>
              <a:t>një përqind (1%) te vlerës së ofertës, por jo më pak se 100 Euro dhe jo më shumë se 5,000 Euro</a:t>
            </a:r>
            <a:r>
              <a:rPr lang="en-US" sz="2000" b="1" dirty="0" smtClean="0">
                <a:latin typeface="Cambria" panose="02040503050406030204" pitchFamily="18" charset="0"/>
                <a:ea typeface="Cambria" panose="02040503050406030204" pitchFamily="18" charset="0"/>
              </a:rPr>
              <a:t> </a:t>
            </a:r>
            <a:r>
              <a:rPr lang="en-US" sz="2000" b="1" dirty="0" err="1" smtClean="0">
                <a:latin typeface="Cambria" panose="02040503050406030204" pitchFamily="18" charset="0"/>
                <a:ea typeface="Cambria" panose="02040503050406030204" pitchFamily="18" charset="0"/>
              </a:rPr>
              <a:t>dhe</a:t>
            </a:r>
            <a:r>
              <a:rPr lang="en-US" sz="2000" b="1" dirty="0" smtClean="0">
                <a:latin typeface="Cambria" panose="02040503050406030204" pitchFamily="18" charset="0"/>
                <a:ea typeface="Cambria" panose="02040503050406030204" pitchFamily="18" charset="0"/>
              </a:rPr>
              <a:t>,</a:t>
            </a:r>
          </a:p>
          <a:p>
            <a:pPr>
              <a:buNone/>
            </a:pPr>
            <a:r>
              <a:rPr lang="en-US" sz="2000" b="1" dirty="0" smtClean="0">
                <a:latin typeface="Cambria" panose="02040503050406030204" pitchFamily="18" charset="0"/>
                <a:ea typeface="Cambria" panose="02040503050406030204" pitchFamily="18" charset="0"/>
              </a:rPr>
              <a:t>     - </a:t>
            </a:r>
            <a:r>
              <a:rPr lang="sq-AL" sz="2000" dirty="0" smtClean="0">
                <a:latin typeface="Cambria" panose="02040503050406030204" pitchFamily="18" charset="0"/>
                <a:ea typeface="Cambria" panose="02040503050406030204" pitchFamily="18" charset="0"/>
              </a:rPr>
              <a:t>Kurdo qe aneksa nderlidhet me </a:t>
            </a:r>
            <a:r>
              <a:rPr lang="sq-AL" sz="2000" b="1" dirty="0" smtClean="0">
                <a:latin typeface="Cambria" panose="02040503050406030204" pitchFamily="18" charset="0"/>
                <a:ea typeface="Cambria" panose="02040503050406030204" pitchFamily="18" charset="0"/>
              </a:rPr>
              <a:t>njoftimin për kontratë, dokumentet e tenderit</a:t>
            </a:r>
            <a:r>
              <a:rPr lang="sq-AL" sz="2000" dirty="0" smtClean="0">
                <a:latin typeface="Cambria" panose="02040503050406030204" pitchFamily="18" charset="0"/>
                <a:ea typeface="Cambria" panose="02040503050406030204" pitchFamily="18" charset="0"/>
              </a:rPr>
              <a:t>, shuma e tarifës se ankesës është e barabartë me </a:t>
            </a:r>
            <a:r>
              <a:rPr lang="sq-AL" sz="2000" b="1" dirty="0" smtClean="0">
                <a:latin typeface="Cambria" panose="02040503050406030204" pitchFamily="18" charset="0"/>
                <a:ea typeface="Cambria" panose="02040503050406030204" pitchFamily="18" charset="0"/>
              </a:rPr>
              <a:t>një përqind (1%) te vlerës se parashikuar, por jo më pak se 100 Euro dhe jo më shumë se 5,000 Euro</a:t>
            </a:r>
            <a:r>
              <a:rPr lang="en-US" sz="2000" b="1" dirty="0" smtClean="0">
                <a:latin typeface="Cambria" panose="02040503050406030204" pitchFamily="18" charset="0"/>
                <a:ea typeface="Cambria" panose="02040503050406030204" pitchFamily="18" charset="0"/>
              </a:rPr>
              <a:t>.</a:t>
            </a:r>
            <a:endParaRPr lang="en-US" sz="2000" dirty="0" smtClean="0">
              <a:latin typeface="Cambria" panose="02040503050406030204" pitchFamily="18" charset="0"/>
              <a:ea typeface="Cambria" panose="02040503050406030204" pitchFamily="18" charset="0"/>
            </a:endParaRPr>
          </a:p>
          <a:p>
            <a:endParaRPr lang="en-US" sz="2000" dirty="0" smtClean="0">
              <a:solidFill>
                <a:srgbClr val="0000FF"/>
              </a:solidFill>
              <a:latin typeface="Cambria" panose="02040503050406030204" pitchFamily="18" charset="0"/>
              <a:ea typeface="Cambria" panose="02040503050406030204" pitchFamily="18" charset="0"/>
            </a:endParaRPr>
          </a:p>
          <a:p>
            <a:pPr>
              <a:buNone/>
            </a:pPr>
            <a:endParaRPr lang="en-US" sz="2000" dirty="0">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51</a:t>
            </a:fld>
            <a:endParaRPr lang="en-US"/>
          </a:p>
        </p:txBody>
      </p:sp>
      <p:sp>
        <p:nvSpPr>
          <p:cNvPr id="6" name="Footer Placeholder 5"/>
          <p:cNvSpPr>
            <a:spLocks noGrp="1"/>
          </p:cNvSpPr>
          <p:nvPr>
            <p:ph type="ftr" sz="quarter" idx="11"/>
          </p:nvPr>
        </p:nvSpPr>
        <p:spPr>
          <a:xfrm>
            <a:off x="1981200" y="6356350"/>
            <a:ext cx="40386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1172269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2800" b="1" dirty="0" smtClean="0">
                <a:solidFill>
                  <a:srgbClr val="002060"/>
                </a:solidFill>
                <a:latin typeface="Cambria" panose="02040503050406030204" pitchFamily="18" charset="0"/>
                <a:ea typeface="Cambria" panose="02040503050406030204" pitchFamily="18" charset="0"/>
              </a:rPr>
              <a:t>Siguria dhe Gjobat</a:t>
            </a:r>
            <a:r>
              <a:rPr lang="en-US" sz="2800" b="1" dirty="0" smtClean="0">
                <a:solidFill>
                  <a:srgbClr val="002060"/>
                </a:solidFill>
                <a:latin typeface="Cambria" panose="02040503050406030204" pitchFamily="18" charset="0"/>
                <a:ea typeface="Cambria" panose="02040503050406030204" pitchFamily="18" charset="0"/>
              </a:rPr>
              <a:t> (2)</a:t>
            </a:r>
            <a:endParaRPr lang="sq-AL" sz="2800" b="1"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57200" y="1143000"/>
            <a:ext cx="8229600" cy="4983163"/>
          </a:xfrm>
        </p:spPr>
        <p:txBody>
          <a:bodyPr/>
          <a:lstStyle/>
          <a:p>
            <a:r>
              <a:rPr lang="sq-AL" sz="2000" dirty="0" smtClean="0">
                <a:latin typeface="Cambria" panose="02040503050406030204" pitchFamily="18" charset="0"/>
                <a:ea typeface="Cambria" panose="02040503050406030204" pitchFamily="18" charset="0"/>
              </a:rPr>
              <a:t>Pagesa do të bëhet me para të gatshme apo të barasvlershme në llogarinë e krijuar nga OSHP</a:t>
            </a:r>
            <a:r>
              <a:rPr lang="en-US"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Ankesa do të </a:t>
            </a:r>
            <a:r>
              <a:rPr lang="sq-AL" sz="2000" b="1" dirty="0" smtClean="0">
                <a:latin typeface="Cambria" panose="02040503050406030204" pitchFamily="18" charset="0"/>
                <a:ea typeface="Cambria" panose="02040503050406030204" pitchFamily="18" charset="0"/>
              </a:rPr>
              <a:t>hedhet poshtë nga OSHP nëse nuk shoqërohet me pagesë</a:t>
            </a:r>
            <a:r>
              <a:rPr lang="en-US" sz="2000" b="1" dirty="0" smtClean="0">
                <a:latin typeface="Cambria" panose="02040503050406030204" pitchFamily="18" charset="0"/>
                <a:ea typeface="Cambria" panose="02040503050406030204" pitchFamily="18" charset="0"/>
              </a:rPr>
              <a:t>;</a:t>
            </a:r>
            <a:r>
              <a:rPr lang="sq-AL" sz="2000" b="1" dirty="0" smtClean="0">
                <a:solidFill>
                  <a:srgbClr val="0000FF"/>
                </a:solidFill>
                <a:latin typeface="Cambria" panose="02040503050406030204" pitchFamily="18" charset="0"/>
                <a:ea typeface="Cambria" panose="02040503050406030204" pitchFamily="18" charset="0"/>
              </a:rPr>
              <a:t> </a:t>
            </a:r>
            <a:endParaRPr lang="en-US" sz="2000" b="1" dirty="0" smtClean="0">
              <a:solidFill>
                <a:srgbClr val="0000FF"/>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Pagesa do t’i </a:t>
            </a:r>
            <a:r>
              <a:rPr lang="sq-AL" sz="2000" b="1" dirty="0" smtClean="0">
                <a:latin typeface="Cambria" panose="02040503050406030204" pitchFamily="18" charset="0"/>
                <a:ea typeface="Cambria" panose="02040503050406030204" pitchFamily="18" charset="0"/>
              </a:rPr>
              <a:t>kthehet parashtruesit të ankesës kurdo që OSHP e miraton ankesën si të bazuar</a:t>
            </a:r>
            <a:r>
              <a:rPr lang="en-US" sz="2000" b="1"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Nëse PSH vendos se pretendimet në ankesë janë të kota, </a:t>
            </a:r>
            <a:r>
              <a:rPr lang="sq-AL" sz="2000" b="1" dirty="0" smtClean="0">
                <a:latin typeface="Cambria" panose="02040503050406030204" pitchFamily="18" charset="0"/>
                <a:ea typeface="Cambria" panose="02040503050406030204" pitchFamily="18" charset="0"/>
              </a:rPr>
              <a:t>OSHP mund të kërkojë nga parashtruesi i ankesës të paguajë një gjobë shtesë deri në 5,000</a:t>
            </a:r>
            <a:r>
              <a:rPr lang="en-US" sz="2000" b="1" dirty="0" smtClean="0">
                <a:latin typeface="Cambria" panose="02040503050406030204" pitchFamily="18" charset="0"/>
                <a:ea typeface="Cambria" panose="02040503050406030204" pitchFamily="18" charset="0"/>
              </a:rPr>
              <a:t> </a:t>
            </a:r>
            <a:r>
              <a:rPr lang="sq-AL" sz="2000" b="1" dirty="0" smtClean="0">
                <a:latin typeface="Cambria" panose="02040503050406030204" pitchFamily="18" charset="0"/>
                <a:ea typeface="Cambria" panose="02040503050406030204" pitchFamily="18" charset="0"/>
              </a:rPr>
              <a:t>€</a:t>
            </a:r>
            <a:r>
              <a:rPr lang="en-US" sz="2000" b="1"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Në rast të tillë, parashtruesi i ankesës nuk do të ketë të drejtë legjitime të merr pjesë në një aktivitet të prokurimit të përfshirë me ligjin e tanishëm, derisa:</a:t>
            </a:r>
            <a:endParaRPr lang="en-US" sz="2000" dirty="0" smtClean="0">
              <a:latin typeface="Cambria" panose="02040503050406030204" pitchFamily="18" charset="0"/>
              <a:ea typeface="Cambria" panose="02040503050406030204" pitchFamily="18" charset="0"/>
            </a:endParaRPr>
          </a:p>
          <a:p>
            <a:pPr>
              <a:buNone/>
            </a:pPr>
            <a:r>
              <a:rPr lang="en-US" sz="2000" dirty="0" smtClean="0">
                <a:latin typeface="Cambria" panose="02040503050406030204" pitchFamily="18" charset="0"/>
                <a:ea typeface="Cambria" panose="02040503050406030204" pitchFamily="18" charset="0"/>
              </a:rPr>
              <a:t>      -  </a:t>
            </a:r>
            <a:r>
              <a:rPr lang="sq-AL" sz="2000" dirty="0" smtClean="0">
                <a:latin typeface="Cambria" panose="02040503050406030204" pitchFamily="18" charset="0"/>
                <a:ea typeface="Cambria" panose="02040503050406030204" pitchFamily="18" charset="0"/>
              </a:rPr>
              <a:t>Gjoba të paguhet në tërësi; ose</a:t>
            </a:r>
            <a:endParaRPr lang="en-US" sz="2000" dirty="0" smtClean="0">
              <a:latin typeface="Cambria" panose="02040503050406030204" pitchFamily="18" charset="0"/>
              <a:ea typeface="Cambria" panose="02040503050406030204" pitchFamily="18" charset="0"/>
            </a:endParaRPr>
          </a:p>
          <a:p>
            <a:pPr lvl="0">
              <a:buNone/>
            </a:pPr>
            <a:r>
              <a:rPr lang="en-US" sz="2000" dirty="0" smtClean="0">
                <a:latin typeface="Cambria" panose="02040503050406030204" pitchFamily="18" charset="0"/>
                <a:ea typeface="Cambria" panose="02040503050406030204" pitchFamily="18" charset="0"/>
              </a:rPr>
              <a:t>      -  </a:t>
            </a:r>
            <a:r>
              <a:rPr lang="sq-AL" sz="2000" dirty="0" smtClean="0">
                <a:latin typeface="Cambria" panose="02040503050406030204" pitchFamily="18" charset="0"/>
                <a:ea typeface="Cambria" panose="02040503050406030204" pitchFamily="18" charset="0"/>
              </a:rPr>
              <a:t>Një organ me juridiksion kompetent shfuqizon urdhrin e OSHP-së </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që kërkon pagesën e gjobës.</a:t>
            </a:r>
            <a:endParaRPr lang="en-US" sz="2000" dirty="0" smtClean="0">
              <a:latin typeface="Cambria" panose="02040503050406030204" pitchFamily="18" charset="0"/>
              <a:ea typeface="Cambria" panose="02040503050406030204" pitchFamily="18" charset="0"/>
            </a:endParaRPr>
          </a:p>
          <a:p>
            <a:endParaRPr lang="en-US" sz="2000" b="1" dirty="0" smtClean="0">
              <a:latin typeface="Cambria" panose="02040503050406030204" pitchFamily="18" charset="0"/>
              <a:ea typeface="Cambria" panose="02040503050406030204" pitchFamily="18" charset="0"/>
            </a:endParaRPr>
          </a:p>
          <a:p>
            <a:endParaRPr lang="sq-AL" sz="2000" b="1" dirty="0" smtClean="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52</a:t>
            </a:fld>
            <a:endParaRPr lang="en-US"/>
          </a:p>
        </p:txBody>
      </p:sp>
      <p:sp>
        <p:nvSpPr>
          <p:cNvPr id="6" name="Footer Placeholder 5"/>
          <p:cNvSpPr>
            <a:spLocks noGrp="1"/>
          </p:cNvSpPr>
          <p:nvPr>
            <p:ph type="ftr" sz="quarter" idx="11"/>
          </p:nvPr>
        </p:nvSpPr>
        <p:spPr>
          <a:xfrm>
            <a:off x="1752600" y="6356350"/>
            <a:ext cx="4267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117226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Veprimet e Gjykatave </a:t>
            </a: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r>
              <a:rPr lang="sq-AL" sz="2000" dirty="0" smtClean="0">
                <a:latin typeface="Cambria" panose="02040503050406030204" pitchFamily="18" charset="0"/>
                <a:ea typeface="Cambria" panose="02040503050406030204" pitchFamily="18" charset="0"/>
              </a:rPr>
              <a:t>parashtruesi i ankesës mund të kërkojë nga Gjykata Themelore shqyrtimin e vendimit. </a:t>
            </a:r>
            <a:endParaRPr lang="en-US" sz="2000" dirty="0" smtClean="0">
              <a:latin typeface="Cambria" panose="02040503050406030204" pitchFamily="18" charset="0"/>
              <a:ea typeface="Cambria" panose="02040503050406030204" pitchFamily="18" charset="0"/>
            </a:endParaRPr>
          </a:p>
          <a:p>
            <a:endParaRPr lang="sq-AL" sz="2000" dirty="0" smtClean="0">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Afati i fundit për të paraqitur kërkesë në Gjykatën Themelore </a:t>
            </a:r>
            <a:r>
              <a:rPr lang="sq-AL" sz="2000" b="1" dirty="0" smtClean="0">
                <a:latin typeface="Cambria" panose="02040503050406030204" pitchFamily="18" charset="0"/>
                <a:ea typeface="Cambria" panose="02040503050406030204" pitchFamily="18" charset="0"/>
              </a:rPr>
              <a:t>30 dite nga publikimi </a:t>
            </a:r>
          </a:p>
        </p:txBody>
      </p:sp>
      <p:sp>
        <p:nvSpPr>
          <p:cNvPr id="5" name="Slide Number Placeholder 4"/>
          <p:cNvSpPr>
            <a:spLocks noGrp="1"/>
          </p:cNvSpPr>
          <p:nvPr>
            <p:ph type="sldNum" sz="quarter" idx="12"/>
          </p:nvPr>
        </p:nvSpPr>
        <p:spPr/>
        <p:txBody>
          <a:bodyPr/>
          <a:lstStyle/>
          <a:p>
            <a:fld id="{872C2D91-5140-E643-83AC-7A21B4B6FCA7}" type="slidenum">
              <a:rPr lang="en-US" smtClean="0"/>
              <a:pPr/>
              <a:t>53</a:t>
            </a:fld>
            <a:endParaRPr lang="en-US"/>
          </a:p>
        </p:txBody>
      </p:sp>
      <p:sp>
        <p:nvSpPr>
          <p:cNvPr id="6" name="Footer Placeholder 5"/>
          <p:cNvSpPr>
            <a:spLocks noGrp="1"/>
          </p:cNvSpPr>
          <p:nvPr>
            <p:ph type="ftr" sz="quarter" idx="11"/>
          </p:nvPr>
        </p:nvSpPr>
        <p:spPr>
          <a:xfrm>
            <a:off x="838200" y="6356350"/>
            <a:ext cx="51816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9744485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2800" b="1" dirty="0" smtClean="0">
                <a:solidFill>
                  <a:srgbClr val="002060"/>
                </a:solidFill>
                <a:latin typeface="Cambria" panose="02040503050406030204" pitchFamily="18" charset="0"/>
                <a:ea typeface="Cambria" panose="02040503050406030204" pitchFamily="18" charset="0"/>
              </a:rPr>
              <a:t>Veprimet e Gjykatave</a:t>
            </a:r>
            <a:r>
              <a:rPr lang="en-US" sz="2800" b="1" dirty="0" smtClean="0">
                <a:solidFill>
                  <a:srgbClr val="002060"/>
                </a:solidFill>
                <a:latin typeface="Cambria" panose="02040503050406030204" pitchFamily="18" charset="0"/>
                <a:ea typeface="Cambria" panose="02040503050406030204" pitchFamily="18" charset="0"/>
              </a:rPr>
              <a:t> (2)</a:t>
            </a:r>
            <a:r>
              <a:rPr lang="sq-AL" sz="2800" b="1" dirty="0" smtClean="0">
                <a:solidFill>
                  <a:srgbClr val="002060"/>
                </a:solidFill>
                <a:latin typeface="Cambria" panose="02040503050406030204" pitchFamily="18" charset="0"/>
                <a:ea typeface="Cambria" panose="02040503050406030204" pitchFamily="18" charset="0"/>
              </a:rPr>
              <a:t> </a:t>
            </a:r>
            <a:endParaRPr lang="en-US"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r>
              <a:rPr lang="sq-AL" sz="2000" dirty="0" smtClean="0">
                <a:latin typeface="Cambria" panose="02040503050406030204" pitchFamily="18" charset="0"/>
                <a:ea typeface="Cambria" panose="02040503050406030204" pitchFamily="18" charset="0"/>
              </a:rPr>
              <a:t>Nëse gjykata konstaton se një pretendim i bërë nga parashtruesi i ankesës në ankesën e tij të mëparshme që i është dorëzuar OSHP është bërë në mënyrë të vlefshme, gjykata lëshon një urdhër</a:t>
            </a:r>
          </a:p>
          <a:p>
            <a:pPr marL="0" indent="0">
              <a:buNone/>
            </a:pPr>
            <a:r>
              <a:rPr lang="sq-AL" sz="2000" dirty="0" smtClean="0">
                <a:latin typeface="Cambria" panose="02040503050406030204" pitchFamily="18" charset="0"/>
                <a:ea typeface="Cambria" panose="02040503050406030204" pitchFamily="18" charset="0"/>
              </a:rPr>
              <a:t> (i) duke e shfuqizuar ose ndryshuar çfarëdo urdhri ose vendimi të marrë nga OSHP, dhe/ose</a:t>
            </a:r>
          </a:p>
          <a:p>
            <a:pPr marL="0" indent="0">
              <a:buNone/>
            </a:pPr>
            <a:r>
              <a:rPr lang="sq-AL" sz="2000" dirty="0" smtClean="0">
                <a:latin typeface="Cambria" panose="02040503050406030204" pitchFamily="18" charset="0"/>
                <a:ea typeface="Cambria" panose="02040503050406030204" pitchFamily="18" charset="0"/>
              </a:rPr>
              <a:t> (ii) nëse parashtruesi i ankesës mund të demonstrojë se ai është dëmtuar nga veprimi ose mos-veprimi i AK, atëherë gjykata gjithashtu mund të kërkojë nga autoriteti kontraktues që të ia paguajë parashtruesit të ankesës kompensimin </a:t>
            </a:r>
            <a:r>
              <a:rPr lang="en-US" sz="2000" dirty="0" smtClean="0">
                <a:latin typeface="Cambria" panose="02040503050406030204" pitchFamily="18" charset="0"/>
                <a:ea typeface="Cambria" panose="02040503050406030204" pitchFamily="18" charset="0"/>
              </a:rPr>
              <a:t>p</a:t>
            </a:r>
            <a:r>
              <a:rPr lang="sq-AL" sz="2000" dirty="0" smtClean="0">
                <a:latin typeface="Cambria" panose="02040503050406030204" pitchFamily="18" charset="0"/>
                <a:ea typeface="Cambria" panose="02040503050406030204" pitchFamily="18" charset="0"/>
              </a:rPr>
              <a:t>ë</a:t>
            </a:r>
            <a:r>
              <a:rPr lang="en-US" sz="2000" dirty="0" smtClean="0">
                <a:latin typeface="Cambria" panose="02040503050406030204" pitchFamily="18" charset="0"/>
                <a:ea typeface="Cambria" panose="02040503050406030204" pitchFamily="18" charset="0"/>
              </a:rPr>
              <a:t>r d</a:t>
            </a:r>
            <a:r>
              <a:rPr lang="sq-AL" sz="2000" dirty="0" smtClean="0">
                <a:latin typeface="Cambria" panose="02040503050406030204" pitchFamily="18" charset="0"/>
                <a:ea typeface="Cambria" panose="02040503050406030204" pitchFamily="18" charset="0"/>
              </a:rPr>
              <a:t>ë</a:t>
            </a:r>
            <a:r>
              <a:rPr lang="en-US" sz="2000" dirty="0" smtClean="0">
                <a:latin typeface="Cambria" panose="02040503050406030204" pitchFamily="18" charset="0"/>
                <a:ea typeface="Cambria" panose="02040503050406030204" pitchFamily="18" charset="0"/>
              </a:rPr>
              <a:t>min e </a:t>
            </a:r>
            <a:r>
              <a:rPr lang="en-US" sz="2000" dirty="0" err="1" smtClean="0">
                <a:latin typeface="Cambria" panose="02040503050406030204" pitchFamily="18" charset="0"/>
                <a:ea typeface="Cambria" panose="02040503050406030204" pitchFamily="18" charset="0"/>
              </a:rPr>
              <a:t>shkaktuar</a:t>
            </a:r>
            <a:r>
              <a:rPr lang="sq-AL" sz="2000" dirty="0" smtClean="0">
                <a:latin typeface="Cambria" panose="02040503050406030204" pitchFamily="18" charset="0"/>
                <a:ea typeface="Cambria" panose="02040503050406030204" pitchFamily="18" charset="0"/>
              </a:rPr>
              <a:t> </a:t>
            </a:r>
          </a:p>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5" name="Slide Number Placeholder 4"/>
          <p:cNvSpPr>
            <a:spLocks noGrp="1"/>
          </p:cNvSpPr>
          <p:nvPr>
            <p:ph type="sldNum" sz="quarter" idx="12"/>
          </p:nvPr>
        </p:nvSpPr>
        <p:spPr/>
        <p:txBody>
          <a:bodyPr/>
          <a:lstStyle/>
          <a:p>
            <a:fld id="{872C2D91-5140-E643-83AC-7A21B4B6FCA7}" type="slidenum">
              <a:rPr lang="en-US" smtClean="0"/>
              <a:pPr/>
              <a:t>54</a:t>
            </a:fld>
            <a:endParaRPr lang="en-US"/>
          </a:p>
        </p:txBody>
      </p:sp>
      <p:sp>
        <p:nvSpPr>
          <p:cNvPr id="6" name="Footer Placeholder 5"/>
          <p:cNvSpPr>
            <a:spLocks noGrp="1"/>
          </p:cNvSpPr>
          <p:nvPr>
            <p:ph type="ftr" sz="quarter" idx="11"/>
          </p:nvPr>
        </p:nvSpPr>
        <p:spPr>
          <a:xfrm>
            <a:off x="1219200" y="6356350"/>
            <a:ext cx="48006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solidFill>
                  <a:srgbClr val="FF0000"/>
                </a:solidFill>
                <a:latin typeface="Cambria" panose="02040503050406030204" pitchFamily="18" charset="0"/>
                <a:ea typeface="Cambria" panose="02040503050406030204" pitchFamily="18" charset="0"/>
              </a:rPr>
              <a:t/>
            </a:r>
            <a:br>
              <a:rPr lang="en-US" sz="2000" b="1" dirty="0" smtClean="0">
                <a:solidFill>
                  <a:srgbClr val="FF0000"/>
                </a:solidFill>
                <a:latin typeface="Cambria" panose="02040503050406030204" pitchFamily="18" charset="0"/>
                <a:ea typeface="Cambria" panose="02040503050406030204" pitchFamily="18" charset="0"/>
              </a:rPr>
            </a:br>
            <a:r>
              <a:rPr lang="sq-AL" sz="2000" b="1" dirty="0" smtClean="0">
                <a:solidFill>
                  <a:srgbClr val="002060"/>
                </a:solidFill>
                <a:latin typeface="Cambria" panose="02040503050406030204" pitchFamily="18" charset="0"/>
                <a:ea typeface="Cambria" panose="02040503050406030204" pitchFamily="18" charset="0"/>
              </a:rPr>
              <a:t>SKEMA E RRJEDHËS SË PROCEDURËS SË ANKESAVE – Shkalla II – Ankesa pranë OSHP-së</a:t>
            </a: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4" name="Down Arrow Callout 3"/>
          <p:cNvSpPr/>
          <p:nvPr/>
        </p:nvSpPr>
        <p:spPr>
          <a:xfrm>
            <a:off x="609600" y="1752600"/>
            <a:ext cx="8077200" cy="18288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r>
              <a:rPr lang="sq-AL" dirty="0" smtClean="0">
                <a:solidFill>
                  <a:schemeClr val="tx1"/>
                </a:solidFill>
              </a:rPr>
              <a:t>ZP </a:t>
            </a:r>
            <a:r>
              <a:rPr lang="sq-AL" b="1" dirty="0" smtClean="0">
                <a:solidFill>
                  <a:schemeClr val="tx1"/>
                </a:solidFill>
              </a:rPr>
              <a:t>pezullon</a:t>
            </a:r>
            <a:r>
              <a:rPr lang="sq-AL" dirty="0" smtClean="0">
                <a:solidFill>
                  <a:schemeClr val="tx1"/>
                </a:solidFill>
              </a:rPr>
              <a:t> aktivitetin e prokurimit</a:t>
            </a:r>
            <a:endParaRPr lang="en-US" dirty="0" smtClean="0">
              <a:solidFill>
                <a:schemeClr val="tx1"/>
              </a:solidFill>
            </a:endParaRPr>
          </a:p>
          <a:p>
            <a:pPr lvl="0" algn="ctr">
              <a:buFont typeface="Arial" pitchFamily="34" charset="0"/>
              <a:buChar char="•"/>
            </a:pPr>
            <a:r>
              <a:rPr lang="sq-AL" dirty="0" smtClean="0">
                <a:solidFill>
                  <a:schemeClr val="tx1"/>
                </a:solidFill>
              </a:rPr>
              <a:t>ZP </a:t>
            </a:r>
            <a:r>
              <a:rPr lang="sq-AL" b="1" dirty="0" smtClean="0">
                <a:solidFill>
                  <a:schemeClr val="tx1"/>
                </a:solidFill>
              </a:rPr>
              <a:t>njofton me shkrim</a:t>
            </a:r>
            <a:r>
              <a:rPr lang="sq-AL" dirty="0" smtClean="0">
                <a:solidFill>
                  <a:schemeClr val="tx1"/>
                </a:solidFill>
              </a:rPr>
              <a:t> të gjitha palët e interesuara lidhur me pezullimin</a:t>
            </a:r>
            <a:endParaRPr lang="en-US" dirty="0" smtClean="0">
              <a:solidFill>
                <a:schemeClr val="tx1"/>
              </a:solidFill>
            </a:endParaRPr>
          </a:p>
          <a:p>
            <a:pPr lvl="0" algn="ctr">
              <a:buFont typeface="Arial" pitchFamily="34" charset="0"/>
              <a:buChar char="•"/>
            </a:pPr>
            <a:r>
              <a:rPr lang="sq-AL" dirty="0" smtClean="0">
                <a:solidFill>
                  <a:schemeClr val="tx1"/>
                </a:solidFill>
              </a:rPr>
              <a:t>ZP i </a:t>
            </a:r>
            <a:r>
              <a:rPr lang="sq-AL" b="1" dirty="0" smtClean="0">
                <a:solidFill>
                  <a:schemeClr val="tx1"/>
                </a:solidFill>
              </a:rPr>
              <a:t>përgjigjet sqarimeve, kërkesave të OSHP-së</a:t>
            </a:r>
            <a:endParaRPr lang="en-US" dirty="0">
              <a:solidFill>
                <a:schemeClr val="tx1"/>
              </a:solidFill>
            </a:endParaRPr>
          </a:p>
        </p:txBody>
      </p:sp>
      <p:sp>
        <p:nvSpPr>
          <p:cNvPr id="5" name="Down Arrow Callout 4"/>
          <p:cNvSpPr/>
          <p:nvPr/>
        </p:nvSpPr>
        <p:spPr>
          <a:xfrm>
            <a:off x="762000" y="3657600"/>
            <a:ext cx="7924800" cy="3200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q"/>
            </a:pPr>
            <a:r>
              <a:rPr lang="en-US" b="1" dirty="0" smtClean="0">
                <a:solidFill>
                  <a:srgbClr val="FF0000"/>
                </a:solidFill>
              </a:rPr>
              <a:t> </a:t>
            </a:r>
            <a:r>
              <a:rPr lang="sq-AL" b="1" dirty="0" smtClean="0">
                <a:solidFill>
                  <a:schemeClr val="tx1"/>
                </a:solidFill>
              </a:rPr>
              <a:t>OSHP refuzon ankesën</a:t>
            </a:r>
            <a:r>
              <a:rPr lang="sq-AL" dirty="0" smtClean="0">
                <a:solidFill>
                  <a:schemeClr val="tx1"/>
                </a:solidFill>
              </a:rPr>
              <a:t> </a:t>
            </a:r>
            <a:endParaRPr lang="en-US" dirty="0" smtClean="0">
              <a:solidFill>
                <a:schemeClr val="tx1"/>
              </a:solidFill>
            </a:endParaRPr>
          </a:p>
          <a:p>
            <a:pPr algn="ctr">
              <a:buFont typeface="Arial" pitchFamily="34" charset="0"/>
              <a:buChar char="•"/>
            </a:pP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Nëse refuzimi ndërlidhet me vendimin </a:t>
            </a:r>
            <a:r>
              <a:rPr lang="sq-AL" b="1" dirty="0" smtClean="0">
                <a:solidFill>
                  <a:schemeClr val="tx1"/>
                </a:solidFill>
              </a:rPr>
              <a:t>për shpërblim  të një kontrate, </a:t>
            </a:r>
            <a:r>
              <a:rPr lang="sq-AL" dirty="0" smtClean="0">
                <a:solidFill>
                  <a:schemeClr val="tx1"/>
                </a:solidFill>
              </a:rPr>
              <a:t>ZP vazhdon me</a:t>
            </a:r>
            <a:r>
              <a:rPr lang="sq-AL" b="1" dirty="0" smtClean="0">
                <a:solidFill>
                  <a:schemeClr val="tx1"/>
                </a:solidFill>
              </a:rPr>
              <a:t> nënshkrim të kontratës </a:t>
            </a: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Nëse refuzimi ndërlidhet me</a:t>
            </a:r>
            <a:r>
              <a:rPr lang="sq-AL" b="1" dirty="0" smtClean="0">
                <a:solidFill>
                  <a:schemeClr val="tx1"/>
                </a:solidFill>
              </a:rPr>
              <a:t> njoftimet për kontratë, dokumentet e tenderit,</a:t>
            </a:r>
            <a:r>
              <a:rPr lang="sq-AL" dirty="0" smtClean="0">
                <a:solidFill>
                  <a:schemeClr val="tx1"/>
                </a:solidFill>
              </a:rPr>
              <a:t> ZP njofton te gjitha palët e interesuara vazhdon me procedurë. </a:t>
            </a:r>
            <a:endParaRPr lang="en-US" dirty="0" smtClean="0">
              <a:solidFill>
                <a:schemeClr val="tx1"/>
              </a:solidFill>
            </a:endParaRPr>
          </a:p>
          <a:p>
            <a:pPr algn="ctr"/>
            <a:endParaRPr lang="en-US" dirty="0">
              <a:solidFill>
                <a:schemeClr val="tx1"/>
              </a:solidFill>
            </a:endParaRPr>
          </a:p>
        </p:txBody>
      </p:sp>
      <p:sp>
        <p:nvSpPr>
          <p:cNvPr id="7" name="Slide Number Placeholder 6"/>
          <p:cNvSpPr>
            <a:spLocks noGrp="1"/>
          </p:cNvSpPr>
          <p:nvPr>
            <p:ph type="sldNum" sz="quarter" idx="12"/>
          </p:nvPr>
        </p:nvSpPr>
        <p:spPr/>
        <p:txBody>
          <a:bodyPr/>
          <a:lstStyle/>
          <a:p>
            <a:fld id="{872C2D91-5140-E643-83AC-7A21B4B6FCA7}" type="slidenum">
              <a:rPr lang="en-US" smtClean="0"/>
              <a:pPr/>
              <a:t>55</a:t>
            </a:fld>
            <a:endParaRPr lang="en-US"/>
          </a:p>
        </p:txBody>
      </p:sp>
      <p:sp>
        <p:nvSpPr>
          <p:cNvPr id="8" name="Footer Placeholder 7"/>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solidFill>
                  <a:srgbClr val="FF0000"/>
                </a:solidFill>
                <a:latin typeface="Cambria" panose="02040503050406030204" pitchFamily="18" charset="0"/>
                <a:ea typeface="Cambria" panose="02040503050406030204" pitchFamily="18" charset="0"/>
              </a:rPr>
              <a:t/>
            </a:r>
            <a:br>
              <a:rPr lang="en-US" sz="2000" b="1" dirty="0" smtClean="0">
                <a:solidFill>
                  <a:srgbClr val="FF0000"/>
                </a:solidFill>
                <a:latin typeface="Cambria" panose="02040503050406030204" pitchFamily="18" charset="0"/>
                <a:ea typeface="Cambria" panose="02040503050406030204" pitchFamily="18" charset="0"/>
              </a:rPr>
            </a:br>
            <a:r>
              <a:rPr lang="sq-AL" sz="2000" b="1" dirty="0" smtClean="0">
                <a:solidFill>
                  <a:srgbClr val="002060"/>
                </a:solidFill>
                <a:latin typeface="Cambria" panose="02040503050406030204" pitchFamily="18" charset="0"/>
                <a:ea typeface="Cambria" panose="02040503050406030204" pitchFamily="18" charset="0"/>
              </a:rPr>
              <a:t>SKEMA E RRJEDHËS SË PROCEDURËS SË ANKESAVE – Shkalla II – Ankesa pranë OSHP-së</a:t>
            </a:r>
            <a:r>
              <a:rPr lang="en-US" sz="2000" b="1" dirty="0" smtClean="0">
                <a:solidFill>
                  <a:srgbClr val="002060"/>
                </a:solidFill>
                <a:latin typeface="Cambria" panose="02040503050406030204" pitchFamily="18" charset="0"/>
                <a:ea typeface="Cambria" panose="02040503050406030204" pitchFamily="18" charset="0"/>
              </a:rPr>
              <a:t> (2)</a:t>
            </a:r>
            <a:endParaRPr lang="en-US" sz="20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marL="0" indent="0">
              <a:buNone/>
            </a:pPr>
            <a:endParaRPr lang="en-US" sz="2000" dirty="0">
              <a:solidFill>
                <a:srgbClr val="0000FF"/>
              </a:solidFill>
              <a:latin typeface="Cambria" panose="02040503050406030204" pitchFamily="18" charset="0"/>
              <a:ea typeface="Cambria" panose="02040503050406030204" pitchFamily="18" charset="0"/>
            </a:endParaRPr>
          </a:p>
          <a:p>
            <a:endParaRPr lang="en-US" sz="2000" dirty="0">
              <a:solidFill>
                <a:srgbClr val="0000FF"/>
              </a:solidFill>
              <a:latin typeface="Cambria" panose="02040503050406030204" pitchFamily="18" charset="0"/>
              <a:ea typeface="Cambria" panose="02040503050406030204" pitchFamily="18" charset="0"/>
            </a:endParaRPr>
          </a:p>
        </p:txBody>
      </p:sp>
      <p:sp>
        <p:nvSpPr>
          <p:cNvPr id="5" name="Down Arrow Callout 4"/>
          <p:cNvSpPr/>
          <p:nvPr/>
        </p:nvSpPr>
        <p:spPr>
          <a:xfrm>
            <a:off x="762000" y="1676400"/>
            <a:ext cx="7924800" cy="51816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Arial" pitchFamily="34" charset="0"/>
              <a:buChar char="•"/>
            </a:pPr>
            <a:endParaRPr lang="en-US" b="1" dirty="0" smtClean="0">
              <a:solidFill>
                <a:srgbClr val="FF0000"/>
              </a:solidFill>
            </a:endParaRPr>
          </a:p>
          <a:p>
            <a:pPr lvl="0" algn="ctr">
              <a:buFont typeface="Wingdings" pitchFamily="2" charset="2"/>
              <a:buChar char="q"/>
            </a:pPr>
            <a:r>
              <a:rPr lang="en-US" b="1" dirty="0" smtClean="0">
                <a:solidFill>
                  <a:srgbClr val="FF0000"/>
                </a:solidFill>
              </a:rPr>
              <a:t> </a:t>
            </a:r>
            <a:r>
              <a:rPr lang="sq-AL" b="1" dirty="0" smtClean="0">
                <a:solidFill>
                  <a:schemeClr val="tx1"/>
                </a:solidFill>
              </a:rPr>
              <a:t>OSHP aprovon ankesën</a:t>
            </a:r>
            <a:r>
              <a:rPr lang="sq-AL" dirty="0" smtClean="0">
                <a:solidFill>
                  <a:schemeClr val="tx1"/>
                </a:solidFill>
              </a:rPr>
              <a:t> </a:t>
            </a:r>
            <a:endParaRPr lang="en-US" dirty="0" smtClean="0">
              <a:solidFill>
                <a:schemeClr val="tx1"/>
              </a:solidFill>
            </a:endParaRPr>
          </a:p>
          <a:p>
            <a:pPr lvl="0" algn="ctr">
              <a:buFont typeface="Wingdings" pitchFamily="2" charset="2"/>
              <a:buChar char="q"/>
            </a:pPr>
            <a:endParaRPr lang="en-US" dirty="0" smtClean="0">
              <a:solidFill>
                <a:schemeClr val="tx1"/>
              </a:solidFill>
            </a:endParaRPr>
          </a:p>
          <a:p>
            <a:pPr lvl="0" algn="ctr">
              <a:buFont typeface="Arial" pitchFamily="34" charset="0"/>
              <a:buChar char="•"/>
            </a:pPr>
            <a:r>
              <a:rPr lang="en-US" dirty="0" smtClean="0">
                <a:solidFill>
                  <a:schemeClr val="tx1"/>
                </a:solidFill>
              </a:rPr>
              <a:t> </a:t>
            </a:r>
            <a:r>
              <a:rPr lang="sq-AL" dirty="0" smtClean="0">
                <a:solidFill>
                  <a:schemeClr val="tx1"/>
                </a:solidFill>
              </a:rPr>
              <a:t>Nëse miratimi ndërlidhet me vendimin </a:t>
            </a:r>
            <a:r>
              <a:rPr lang="sq-AL" b="1" dirty="0" smtClean="0">
                <a:solidFill>
                  <a:schemeClr val="tx1"/>
                </a:solidFill>
              </a:rPr>
              <a:t>për shpërblim të një kontrate, </a:t>
            </a:r>
            <a:r>
              <a:rPr lang="sq-AL" dirty="0" smtClean="0">
                <a:solidFill>
                  <a:schemeClr val="tx1"/>
                </a:solidFill>
              </a:rPr>
              <a:t>ZP do të bëjë </a:t>
            </a:r>
            <a:r>
              <a:rPr lang="en-US" dirty="0" err="1" smtClean="0">
                <a:solidFill>
                  <a:schemeClr val="tx1"/>
                </a:solidFill>
              </a:rPr>
              <a:t>anulimin</a:t>
            </a:r>
            <a:r>
              <a:rPr lang="en-US" dirty="0" smtClean="0">
                <a:solidFill>
                  <a:schemeClr val="tx1"/>
                </a:solidFill>
              </a:rPr>
              <a:t>  e </a:t>
            </a:r>
            <a:r>
              <a:rPr lang="en-US" b="1" dirty="0" err="1" smtClean="0">
                <a:solidFill>
                  <a:schemeClr val="tx1"/>
                </a:solidFill>
              </a:rPr>
              <a:t>njoftimin</a:t>
            </a:r>
            <a:r>
              <a:rPr lang="en-US" b="1" dirty="0" smtClean="0">
                <a:solidFill>
                  <a:schemeClr val="tx1"/>
                </a:solidFill>
              </a:rPr>
              <a:t> </a:t>
            </a:r>
            <a:r>
              <a:rPr lang="en-US" b="1" dirty="0" err="1" smtClean="0">
                <a:solidFill>
                  <a:schemeClr val="tx1"/>
                </a:solidFill>
              </a:rPr>
              <a:t>mbi</a:t>
            </a:r>
            <a:r>
              <a:rPr lang="en-US" b="1" dirty="0" smtClean="0">
                <a:solidFill>
                  <a:schemeClr val="tx1"/>
                </a:solidFill>
              </a:rPr>
              <a:t> </a:t>
            </a:r>
            <a:r>
              <a:rPr lang="en-US" b="1" dirty="0" err="1" smtClean="0">
                <a:solidFill>
                  <a:schemeClr val="tx1"/>
                </a:solidFill>
              </a:rPr>
              <a:t>vendimin</a:t>
            </a:r>
            <a:r>
              <a:rPr lang="en-US" b="1" dirty="0" smtClean="0">
                <a:solidFill>
                  <a:schemeClr val="tx1"/>
                </a:solidFill>
              </a:rPr>
              <a:t> e AK-</a:t>
            </a:r>
            <a:r>
              <a:rPr lang="en-US" b="1" dirty="0" err="1" smtClean="0">
                <a:solidFill>
                  <a:schemeClr val="tx1"/>
                </a:solidFill>
              </a:rPr>
              <a:t>së</a:t>
            </a:r>
            <a:r>
              <a:rPr lang="en-US" b="1" dirty="0" smtClean="0">
                <a:solidFill>
                  <a:schemeClr val="tx1"/>
                </a:solidFill>
              </a:rPr>
              <a:t> </a:t>
            </a:r>
            <a:r>
              <a:rPr lang="sq-AL" dirty="0" smtClean="0">
                <a:solidFill>
                  <a:schemeClr val="tx1"/>
                </a:solidFill>
              </a:rPr>
              <a:t>, duke përdorur </a:t>
            </a:r>
            <a:r>
              <a:rPr lang="sq-AL" b="1" dirty="0" smtClean="0">
                <a:solidFill>
                  <a:schemeClr val="tx1"/>
                </a:solidFill>
              </a:rPr>
              <a:t>formularin B</a:t>
            </a:r>
            <a:r>
              <a:rPr lang="en-US" b="1" dirty="0" smtClean="0">
                <a:solidFill>
                  <a:schemeClr val="tx1"/>
                </a:solidFill>
              </a:rPr>
              <a:t>58</a:t>
            </a:r>
            <a:r>
              <a:rPr lang="sq-AL" dirty="0" smtClean="0">
                <a:solidFill>
                  <a:schemeClr val="tx1"/>
                </a:solidFill>
              </a:rPr>
              <a:t>, dhe do të vazhdoj me ri-vlerësim të aktivitetit të prokurimit</a:t>
            </a:r>
            <a:endParaRPr lang="en-US" dirty="0" smtClean="0">
              <a:solidFill>
                <a:schemeClr val="tx1"/>
              </a:solidFill>
            </a:endParaRPr>
          </a:p>
          <a:p>
            <a:pPr algn="ctr">
              <a:buFont typeface="Arial" pitchFamily="34" charset="0"/>
              <a:buChar char="•"/>
            </a:pPr>
            <a:endParaRPr lang="en-US" dirty="0" smtClean="0">
              <a:solidFill>
                <a:schemeClr val="tx1"/>
              </a:solidFill>
            </a:endParaRPr>
          </a:p>
          <a:p>
            <a:pPr lvl="0" algn="ctr">
              <a:buFont typeface="Arial" pitchFamily="34" charset="0"/>
              <a:buChar char="•"/>
            </a:pPr>
            <a:r>
              <a:rPr lang="sq-AL" dirty="0" smtClean="0">
                <a:solidFill>
                  <a:schemeClr val="tx1"/>
                </a:solidFill>
              </a:rPr>
              <a:t>Nëse miratimi  ndërlidhet me</a:t>
            </a:r>
            <a:r>
              <a:rPr lang="sq-AL" b="1" dirty="0" smtClean="0">
                <a:solidFill>
                  <a:schemeClr val="tx1"/>
                </a:solidFill>
              </a:rPr>
              <a:t> njoftimet për kontratë, dokumentet e tenderit, </a:t>
            </a:r>
            <a:r>
              <a:rPr lang="sq-AL" dirty="0" smtClean="0">
                <a:solidFill>
                  <a:schemeClr val="tx1"/>
                </a:solidFill>
              </a:rPr>
              <a:t>ZP</a:t>
            </a:r>
            <a:r>
              <a:rPr lang="sq-AL" b="1" dirty="0" smtClean="0">
                <a:solidFill>
                  <a:schemeClr val="tx1"/>
                </a:solidFill>
              </a:rPr>
              <a:t> </a:t>
            </a:r>
            <a:r>
              <a:rPr lang="sq-AL" dirty="0" smtClean="0">
                <a:solidFill>
                  <a:schemeClr val="tx1"/>
                </a:solidFill>
              </a:rPr>
              <a:t>do të bëjë </a:t>
            </a:r>
            <a:r>
              <a:rPr lang="sq-AL" b="1" dirty="0" smtClean="0">
                <a:solidFill>
                  <a:schemeClr val="tx1"/>
                </a:solidFill>
              </a:rPr>
              <a:t>publikimin e Njoftimit për korrigjim të gabimeve</a:t>
            </a:r>
            <a:r>
              <a:rPr lang="sq-AL" dirty="0" smtClean="0">
                <a:solidFill>
                  <a:schemeClr val="tx1"/>
                </a:solidFill>
              </a:rPr>
              <a:t>, duke përdorur </a:t>
            </a:r>
            <a:r>
              <a:rPr lang="sq-AL" b="1" dirty="0" smtClean="0">
                <a:solidFill>
                  <a:schemeClr val="tx1"/>
                </a:solidFill>
              </a:rPr>
              <a:t>formularin B54</a:t>
            </a:r>
            <a:r>
              <a:rPr lang="sq-AL" dirty="0" smtClean="0">
                <a:solidFill>
                  <a:schemeClr val="tx1"/>
                </a:solidFill>
              </a:rPr>
              <a:t> dhe do të zgjas afatin e dorëzimit të tenderëve </a:t>
            </a:r>
            <a:endParaRPr lang="en-US" dirty="0" smtClean="0">
              <a:solidFill>
                <a:schemeClr val="tx1"/>
              </a:solidFill>
            </a:endParaRPr>
          </a:p>
          <a:p>
            <a:pPr lvl="0" algn="ctr"/>
            <a:endParaRPr lang="en-US" dirty="0" smtClean="0"/>
          </a:p>
          <a:p>
            <a:pPr algn="ctr"/>
            <a:endParaRPr lang="en-US" dirty="0"/>
          </a:p>
        </p:txBody>
      </p:sp>
      <p:sp>
        <p:nvSpPr>
          <p:cNvPr id="6" name="Slide Number Placeholder 5"/>
          <p:cNvSpPr>
            <a:spLocks noGrp="1"/>
          </p:cNvSpPr>
          <p:nvPr>
            <p:ph type="sldNum" sz="quarter" idx="12"/>
          </p:nvPr>
        </p:nvSpPr>
        <p:spPr/>
        <p:txBody>
          <a:bodyPr/>
          <a:lstStyle/>
          <a:p>
            <a:fld id="{872C2D91-5140-E643-83AC-7A21B4B6FCA7}" type="slidenum">
              <a:rPr lang="en-US" smtClean="0"/>
              <a:pPr/>
              <a:t>56</a:t>
            </a:fld>
            <a:endParaRPr lang="en-US"/>
          </a:p>
        </p:txBody>
      </p:sp>
      <p:sp>
        <p:nvSpPr>
          <p:cNvPr id="7" name="Footer Placeholder 6"/>
          <p:cNvSpPr>
            <a:spLocks noGrp="1"/>
          </p:cNvSpPr>
          <p:nvPr>
            <p:ph type="ftr" sz="quarter" idx="11"/>
          </p:nvPr>
        </p:nvSpPr>
        <p:spPr>
          <a:xfrm>
            <a:off x="1600200" y="6356350"/>
            <a:ext cx="44196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385035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E drejta për përdorimin e mjete</a:t>
            </a:r>
            <a:r>
              <a:rPr lang="en-US" sz="2800" b="1" dirty="0" err="1" smtClean="0">
                <a:solidFill>
                  <a:srgbClr val="002060"/>
                </a:solidFill>
                <a:latin typeface="Cambria" panose="02040503050406030204" pitchFamily="18" charset="0"/>
                <a:ea typeface="Cambria" panose="02040503050406030204" pitchFamily="18" charset="0"/>
              </a:rPr>
              <a:t>ve</a:t>
            </a:r>
            <a:r>
              <a:rPr lang="en-US" sz="2800" b="1" dirty="0" smtClean="0">
                <a:solidFill>
                  <a:srgbClr val="002060"/>
                </a:solidFill>
                <a:latin typeface="Cambria" panose="02040503050406030204" pitchFamily="18" charset="0"/>
                <a:ea typeface="Cambria" panose="02040503050406030204" pitchFamily="18" charset="0"/>
              </a:rPr>
              <a:t> </a:t>
            </a:r>
            <a:r>
              <a:rPr lang="sq-AL" sz="2800" b="1" dirty="0" smtClean="0">
                <a:solidFill>
                  <a:srgbClr val="002060"/>
                </a:solidFill>
                <a:latin typeface="Cambria" panose="02040503050406030204" pitchFamily="18" charset="0"/>
                <a:ea typeface="Cambria" panose="02040503050406030204" pitchFamily="18" charset="0"/>
              </a:rPr>
              <a:t> juridike</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en-US" sz="2000" dirty="0" smtClean="0">
                <a:latin typeface="Cambria" panose="02040503050406030204" pitchFamily="18" charset="0"/>
                <a:ea typeface="Cambria" panose="02040503050406030204" pitchFamily="18" charset="0"/>
              </a:rPr>
              <a:t> </a:t>
            </a:r>
            <a:endParaRPr lang="sq-AL" sz="2000" b="1" dirty="0">
              <a:solidFill>
                <a:srgbClr val="00B05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76400"/>
            <a:ext cx="8578850" cy="42005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Mjetet juridike janë në dispozicion për </a:t>
            </a:r>
            <a:r>
              <a:rPr lang="en-US" sz="2000" b="1" dirty="0" smtClean="0">
                <a:latin typeface="Cambria" panose="02040503050406030204" pitchFamily="18" charset="0"/>
                <a:ea typeface="Cambria" panose="02040503050406030204" pitchFamily="18" charset="0"/>
              </a:rPr>
              <a:t>OE </a:t>
            </a:r>
            <a:r>
              <a:rPr lang="sq-AL" sz="2000" b="1" dirty="0" smtClean="0">
                <a:latin typeface="Cambria" panose="02040503050406030204" pitchFamily="18" charset="0"/>
                <a:ea typeface="Cambria" panose="02040503050406030204" pitchFamily="18" charset="0"/>
              </a:rPr>
              <a:t>që ka ose ka pas një interes në marrjen e një kontrate të caktuar </a:t>
            </a:r>
            <a:r>
              <a:rPr lang="sq-AL" sz="2000" dirty="0" smtClean="0">
                <a:latin typeface="Cambria" panose="02040503050406030204" pitchFamily="18" charset="0"/>
                <a:ea typeface="Cambria" panose="02040503050406030204" pitchFamily="18" charset="0"/>
              </a:rPr>
              <a:t>dhe i cili rrezikon ose ka rrezikuar të jetë dëmtuar </a:t>
            </a:r>
            <a:r>
              <a:rPr lang="sq-AL" sz="2000" b="1" dirty="0" smtClean="0">
                <a:latin typeface="Cambria" panose="02040503050406030204" pitchFamily="18" charset="0"/>
                <a:ea typeface="Cambria" panose="02040503050406030204" pitchFamily="18" charset="0"/>
              </a:rPr>
              <a:t>nga një shkelje të supozuar </a:t>
            </a:r>
            <a:r>
              <a:rPr lang="sq-AL" sz="2000" dirty="0" smtClean="0">
                <a:latin typeface="Cambria" panose="02040503050406030204" pitchFamily="18" charset="0"/>
                <a:ea typeface="Cambria" panose="02040503050406030204" pitchFamily="18" charset="0"/>
              </a:rPr>
              <a:t>të rregullave në fuqi të prokurimit</a:t>
            </a:r>
            <a:r>
              <a:rPr lang="en-US"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Kjo nënkupton që të gjithë </a:t>
            </a: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që kanë</a:t>
            </a:r>
            <a:r>
              <a:rPr lang="en-US" sz="2000" dirty="0" smtClean="0">
                <a:latin typeface="Cambria" panose="02040503050406030204" pitchFamily="18" charset="0"/>
                <a:ea typeface="Cambria" panose="02040503050406030204" pitchFamily="18" charset="0"/>
              </a:rPr>
              <a:t>:</a:t>
            </a:r>
          </a:p>
          <a:p>
            <a:pPr>
              <a:buFont typeface="Wingdings" pitchFamily="2" charset="2"/>
              <a:buChar char="ü"/>
            </a:pPr>
            <a:r>
              <a:rPr lang="sq-AL" sz="2000" b="1" dirty="0" smtClean="0">
                <a:latin typeface="Cambria" panose="02040503050406030204" pitchFamily="18" charset="0"/>
                <a:ea typeface="Cambria" panose="02040503050406030204" pitchFamily="18" charset="0"/>
              </a:rPr>
              <a:t>Shfaqur interes për pjesëmarrje në një procedure për dhënie të kontratës</a:t>
            </a:r>
            <a:r>
              <a:rPr lang="sq-AL" sz="2000" dirty="0" smtClean="0">
                <a:latin typeface="Cambria" panose="02040503050406030204" pitchFamily="18" charset="0"/>
                <a:ea typeface="Cambria" panose="02040503050406030204" pitchFamily="18" charset="0"/>
              </a:rPr>
              <a:t> ose  </a:t>
            </a:r>
            <a:endParaRPr lang="en-US" sz="2000" dirty="0" smtClean="0">
              <a:latin typeface="Cambria" panose="02040503050406030204" pitchFamily="18" charset="0"/>
              <a:ea typeface="Cambria" panose="02040503050406030204" pitchFamily="18" charset="0"/>
            </a:endParaRPr>
          </a:p>
          <a:p>
            <a:pPr>
              <a:buFont typeface="Wingdings" pitchFamily="2" charset="2"/>
              <a:buChar char="ü"/>
            </a:pPr>
            <a:r>
              <a:rPr lang="sq-AL" sz="2000" b="1" dirty="0" smtClean="0">
                <a:latin typeface="Cambria" panose="02040503050406030204" pitchFamily="18" charset="0"/>
                <a:ea typeface="Cambria" panose="02040503050406030204" pitchFamily="18" charset="0"/>
              </a:rPr>
              <a:t>që mund të kishin vepruar në këtë mënyrë nëse kontrata do të ishte publikuar</a:t>
            </a:r>
            <a:r>
              <a:rPr lang="sq-AL" sz="2000" dirty="0" smtClean="0">
                <a:latin typeface="Cambria" panose="02040503050406030204" pitchFamily="18" charset="0"/>
                <a:ea typeface="Cambria" panose="02040503050406030204" pitchFamily="18" charset="0"/>
              </a:rPr>
              <a:t>, kanë të drejtë të përfitojnë nga mjetet juridike në dispozicion</a:t>
            </a:r>
            <a:r>
              <a:rPr lang="en-US" sz="2000" dirty="0" smtClean="0">
                <a:latin typeface="Cambria" panose="02040503050406030204" pitchFamily="18" charset="0"/>
                <a:ea typeface="Cambria" panose="02040503050406030204" pitchFamily="18" charset="0"/>
              </a:rPr>
              <a:t>.</a:t>
            </a:r>
          </a:p>
          <a:p>
            <a:endParaRPr lang="en-US" sz="2000" dirty="0" smtClean="0">
              <a:latin typeface="Cambria" panose="02040503050406030204" pitchFamily="18" charset="0"/>
              <a:ea typeface="Cambria" panose="02040503050406030204" pitchFamily="18" charset="0"/>
            </a:endParaRPr>
          </a:p>
          <a:p>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6</a:t>
            </a:fld>
            <a:endParaRPr lang="en-US"/>
          </a:p>
        </p:txBody>
      </p:sp>
      <p:sp>
        <p:nvSpPr>
          <p:cNvPr id="4" name="Footer Placeholder 3"/>
          <p:cNvSpPr>
            <a:spLocks noGrp="1"/>
          </p:cNvSpPr>
          <p:nvPr>
            <p:ph type="ftr" sz="quarter" idx="11"/>
          </p:nvPr>
        </p:nvSpPr>
        <p:spPr>
          <a:xfrm>
            <a:off x="1752600" y="6356350"/>
            <a:ext cx="4267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Kujt mund ti mohohet mundësia për të paraqitur mjetet juridike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sq-AL" sz="2800" dirty="0" smtClean="0">
                <a:solidFill>
                  <a:srgbClr val="002060"/>
                </a:solidFill>
                <a:latin typeface="Cambria" panose="02040503050406030204" pitchFamily="18" charset="0"/>
                <a:ea typeface="Cambria" panose="02040503050406030204" pitchFamily="18" charset="0"/>
              </a:rPr>
              <a:t> </a:t>
            </a:r>
            <a:r>
              <a:rPr lang="en-US" sz="2800" dirty="0" smtClean="0">
                <a:solidFill>
                  <a:srgbClr val="002060"/>
                </a:solidFill>
                <a:latin typeface="Cambria" panose="02040503050406030204" pitchFamily="18" charset="0"/>
                <a:ea typeface="Cambria" panose="02040503050406030204" pitchFamily="18" charset="0"/>
              </a:rPr>
              <a:t/>
            </a:r>
            <a:br>
              <a:rPr lang="en-US" sz="2800" dirty="0" smtClean="0">
                <a:solidFill>
                  <a:srgbClr val="002060"/>
                </a:solidFill>
                <a:latin typeface="Cambria" panose="02040503050406030204" pitchFamily="18" charset="0"/>
                <a:ea typeface="Cambria" panose="02040503050406030204" pitchFamily="18" charset="0"/>
              </a:rPr>
            </a:b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en-US" sz="2000" dirty="0" smtClean="0">
                <a:latin typeface="Cambria" panose="02040503050406030204" pitchFamily="18" charset="0"/>
                <a:ea typeface="Cambria" panose="02040503050406030204" pitchFamily="18" charset="0"/>
              </a:rPr>
              <a:t> </a:t>
            </a:r>
            <a:endParaRPr lang="sq-AL" sz="2000" b="1" dirty="0">
              <a:solidFill>
                <a:srgbClr val="00B05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457200" y="1600200"/>
            <a:ext cx="8578850" cy="4276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smtClean="0">
                <a:latin typeface="Cambria" panose="02040503050406030204" pitchFamily="18" charset="0"/>
                <a:ea typeface="Cambria" panose="02040503050406030204" pitchFamily="18" charset="0"/>
              </a:rPr>
              <a:t>OE,</a:t>
            </a:r>
            <a:r>
              <a:rPr lang="sq-AL" sz="2000" dirty="0" smtClean="0">
                <a:latin typeface="Cambria" panose="02040503050406030204" pitchFamily="18" charset="0"/>
                <a:ea typeface="Cambria" panose="02040503050406030204" pitchFamily="18" charset="0"/>
              </a:rPr>
              <a:t> që </a:t>
            </a:r>
            <a:r>
              <a:rPr lang="sq-AL" sz="2000" b="1" dirty="0" smtClean="0">
                <a:latin typeface="Cambria" panose="02040503050406030204" pitchFamily="18" charset="0"/>
                <a:ea typeface="Cambria" panose="02040503050406030204" pitchFamily="18" charset="0"/>
              </a:rPr>
              <a:t>nuk kanë marrë pjesë </a:t>
            </a:r>
            <a:r>
              <a:rPr lang="sq-AL" sz="2000" dirty="0" smtClean="0">
                <a:latin typeface="Cambria" panose="02040503050406030204" pitchFamily="18" charset="0"/>
                <a:ea typeface="Cambria" panose="02040503050406030204" pitchFamily="18" charset="0"/>
              </a:rPr>
              <a:t>në procedurën për dhënie të</a:t>
            </a:r>
            <a:r>
              <a:rPr lang="en-US" sz="2000"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kontratës</a:t>
            </a:r>
            <a:r>
              <a:rPr lang="en-US" sz="2000" dirty="0" smtClean="0">
                <a:latin typeface="Cambria" panose="02040503050406030204" pitchFamily="18" charset="0"/>
                <a:ea typeface="Cambria" panose="02040503050406030204" pitchFamily="18" charset="0"/>
              </a:rPr>
              <a:t>;</a:t>
            </a:r>
          </a:p>
          <a:p>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OE,</a:t>
            </a:r>
            <a:r>
              <a:rPr lang="sq-AL" sz="2000" dirty="0" smtClean="0">
                <a:latin typeface="Cambria" panose="02040503050406030204" pitchFamily="18" charset="0"/>
                <a:ea typeface="Cambria" panose="02040503050406030204" pitchFamily="18" charset="0"/>
              </a:rPr>
              <a:t> që janë </a:t>
            </a:r>
            <a:r>
              <a:rPr lang="sq-AL" sz="2000" b="1" dirty="0" smtClean="0">
                <a:latin typeface="Cambria" panose="02040503050406030204" pitchFamily="18" charset="0"/>
                <a:ea typeface="Cambria" panose="02040503050406030204" pitchFamily="18" charset="0"/>
              </a:rPr>
              <a:t>përjashtuar në një fazë më të hershme </a:t>
            </a:r>
            <a:r>
              <a:rPr lang="sq-AL" sz="2000" dirty="0" smtClean="0">
                <a:latin typeface="Cambria" panose="02040503050406030204" pitchFamily="18" charset="0"/>
                <a:ea typeface="Cambria" panose="02040503050406030204" pitchFamily="18" charset="0"/>
              </a:rPr>
              <a:t>gjatë një procedure për dhënie të kontratës</a:t>
            </a:r>
            <a:r>
              <a:rPr lang="en-US" sz="2000" dirty="0" smtClean="0">
                <a:latin typeface="Cambria" panose="02040503050406030204" pitchFamily="18" charset="0"/>
                <a:ea typeface="Cambria" panose="02040503050406030204" pitchFamily="18" charset="0"/>
              </a:rPr>
              <a:t> </a:t>
            </a:r>
            <a:r>
              <a:rPr lang="sq-AL" sz="2000" i="1" dirty="0" smtClean="0">
                <a:latin typeface="Cambria" panose="02040503050406030204" pitchFamily="18" charset="0"/>
                <a:ea typeface="Cambria" panose="02040503050406030204" pitchFamily="18" charset="0"/>
              </a:rPr>
              <a:t>(për shembull gjatë fazës së përzgjedhjes)</a:t>
            </a:r>
            <a:r>
              <a:rPr lang="en-US" sz="2000" i="1" dirty="0" smtClean="0">
                <a:latin typeface="Cambria" panose="02040503050406030204" pitchFamily="18" charset="0"/>
                <a:ea typeface="Cambria" panose="02040503050406030204" pitchFamily="18" charset="0"/>
              </a:rPr>
              <a:t>;</a:t>
            </a:r>
            <a:endParaRPr lang="sq-AL" sz="2000" i="1" dirty="0" smtClean="0">
              <a:latin typeface="Cambria" panose="02040503050406030204" pitchFamily="18" charset="0"/>
              <a:ea typeface="Cambria" panose="02040503050406030204" pitchFamily="18" charset="0"/>
            </a:endParaRPr>
          </a:p>
          <a:p>
            <a:endParaRPr lang="en-US" sz="2000" i="1" dirty="0" smtClean="0">
              <a:latin typeface="Cambria" panose="02040503050406030204" pitchFamily="18" charset="0"/>
              <a:ea typeface="Cambria" panose="02040503050406030204" pitchFamily="18" charset="0"/>
            </a:endParaRPr>
          </a:p>
          <a:p>
            <a:pPr>
              <a:buFont typeface="Wingdings" pitchFamily="2" charset="2"/>
              <a:buChar char="§"/>
            </a:pPr>
            <a:r>
              <a:rPr lang="en-US" sz="2000" dirty="0" smtClean="0">
                <a:latin typeface="Cambria" panose="02040503050406030204" pitchFamily="18" charset="0"/>
                <a:ea typeface="Cambria" panose="02040503050406030204" pitchFamily="18" charset="0"/>
              </a:rPr>
              <a:t>OE, </a:t>
            </a:r>
            <a:r>
              <a:rPr lang="sq-AL" sz="2000" dirty="0" smtClean="0">
                <a:latin typeface="Cambria" panose="02040503050406030204" pitchFamily="18" charset="0"/>
                <a:ea typeface="Cambria" panose="02040503050406030204" pitchFamily="18" charset="0"/>
              </a:rPr>
              <a:t>që mbesin në procedurën për dhënie të kontratës, ju </a:t>
            </a:r>
            <a:r>
              <a:rPr lang="sq-AL" sz="2000" b="1" dirty="0" smtClean="0">
                <a:latin typeface="Cambria" panose="02040503050406030204" pitchFamily="18" charset="0"/>
                <a:ea typeface="Cambria" panose="02040503050406030204" pitchFamily="18" charset="0"/>
              </a:rPr>
              <a:t>ndalohet e drejta për kundërshtime në fazat e mëvonshme të procedurës për shpërblim </a:t>
            </a:r>
            <a:r>
              <a:rPr lang="sq-AL" sz="2000" dirty="0" smtClean="0">
                <a:latin typeface="Cambria" panose="02040503050406030204" pitchFamily="18" charset="0"/>
                <a:ea typeface="Cambria" panose="02040503050406030204" pitchFamily="18" charset="0"/>
              </a:rPr>
              <a:t>të ndonjë vendimi për fazën e përzgjedhjes;</a:t>
            </a:r>
          </a:p>
          <a:p>
            <a:pPr>
              <a:buNone/>
            </a:pPr>
            <a:r>
              <a:rPr lang="sq-AL" sz="2000" dirty="0" smtClean="0">
                <a:latin typeface="Cambria" panose="02040503050406030204" pitchFamily="18" charset="0"/>
                <a:ea typeface="Cambria" panose="02040503050406030204" pitchFamily="18" charset="0"/>
              </a:rPr>
              <a:t>    </a:t>
            </a:r>
          </a:p>
          <a:p>
            <a:r>
              <a:rPr lang="en-US" sz="2000" dirty="0" smtClean="0">
                <a:latin typeface="Cambria" panose="02040503050406030204" pitchFamily="18" charset="0"/>
                <a:ea typeface="Cambria" panose="02040503050406030204" pitchFamily="18" charset="0"/>
              </a:rPr>
              <a:t> </a:t>
            </a:r>
          </a:p>
          <a:p>
            <a:endParaRPr lang="en-US" sz="2000" dirty="0" smtClean="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7</a:t>
            </a:fld>
            <a:endParaRPr lang="en-US"/>
          </a:p>
        </p:txBody>
      </p:sp>
      <p:sp>
        <p:nvSpPr>
          <p:cNvPr id="4" name="Footer Placeholder 3"/>
          <p:cNvSpPr>
            <a:spLocks noGrp="1"/>
          </p:cNvSpPr>
          <p:nvPr>
            <p:ph type="ftr" sz="quarter" idx="11"/>
          </p:nvPr>
        </p:nvSpPr>
        <p:spPr>
          <a:xfrm>
            <a:off x="1371600" y="6356350"/>
            <a:ext cx="46482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0"/>
            <a:ext cx="7705725" cy="1323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Kujt mund ti mohohet mundësia për të paraqitur mjetet juridike</a:t>
            </a:r>
            <a:r>
              <a:rPr lang="en-US" sz="2800" b="1" dirty="0" smtClean="0">
                <a:solidFill>
                  <a:srgbClr val="002060"/>
                </a:solidFill>
                <a:latin typeface="Cambria" panose="02040503050406030204" pitchFamily="18" charset="0"/>
                <a:ea typeface="Cambria" panose="02040503050406030204" pitchFamily="18" charset="0"/>
              </a:rPr>
              <a:t> (2) </a:t>
            </a:r>
            <a:br>
              <a:rPr lang="en-US" sz="2800" b="1" dirty="0" smtClean="0">
                <a:solidFill>
                  <a:srgbClr val="002060"/>
                </a:solidFill>
                <a:latin typeface="Cambria" panose="02040503050406030204" pitchFamily="18" charset="0"/>
                <a:ea typeface="Cambria" panose="02040503050406030204" pitchFamily="18" charset="0"/>
              </a:rPr>
            </a:br>
            <a:r>
              <a:rPr lang="sq-AL" sz="2000" b="1"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sq-AL" sz="2000" dirty="0" smtClean="0">
                <a:latin typeface="Cambria" panose="02040503050406030204" pitchFamily="18" charset="0"/>
                <a:ea typeface="Cambria" panose="02040503050406030204" pitchFamily="18" charset="0"/>
              </a:rPr>
              <a:t> </a:t>
            </a:r>
            <a:r>
              <a:rPr lang="en-US" sz="2000" dirty="0" smtClean="0">
                <a:latin typeface="Cambria" panose="02040503050406030204" pitchFamily="18" charset="0"/>
                <a:ea typeface="Cambria" panose="02040503050406030204" pitchFamily="18" charset="0"/>
              </a:rPr>
              <a:t/>
            </a:r>
            <a:br>
              <a:rPr lang="en-US" sz="2000" dirty="0" smtClean="0">
                <a:latin typeface="Cambria" panose="02040503050406030204" pitchFamily="18" charset="0"/>
                <a:ea typeface="Cambria" panose="02040503050406030204" pitchFamily="18" charset="0"/>
              </a:rPr>
            </a:br>
            <a:r>
              <a:rPr lang="en-US" sz="2000" dirty="0" smtClean="0">
                <a:latin typeface="Cambria" panose="02040503050406030204" pitchFamily="18" charset="0"/>
                <a:ea typeface="Cambria" panose="02040503050406030204" pitchFamily="18" charset="0"/>
              </a:rPr>
              <a:t> </a:t>
            </a:r>
            <a:endParaRPr lang="sq-AL" sz="2000" b="1" dirty="0">
              <a:solidFill>
                <a:srgbClr val="00B05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533400" y="1447800"/>
            <a:ext cx="8502650" cy="4429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b="1" dirty="0" smtClean="0">
                <a:latin typeface="Cambria" panose="02040503050406030204" pitchFamily="18" charset="0"/>
                <a:ea typeface="Cambria" panose="02040503050406030204" pitchFamily="18" charset="0"/>
              </a:rPr>
              <a:t>Organizatave tregtare, </a:t>
            </a:r>
            <a:r>
              <a:rPr lang="sq-AL" sz="2000" b="1" dirty="0" err="1" smtClean="0">
                <a:latin typeface="Cambria" panose="02040503050406030204" pitchFamily="18" charset="0"/>
                <a:ea typeface="Cambria" panose="02040503050406030204" pitchFamily="18" charset="0"/>
              </a:rPr>
              <a:t>nënkontraktorëve</a:t>
            </a:r>
            <a:r>
              <a:rPr lang="sq-AL" sz="2000" b="1" dirty="0" smtClean="0">
                <a:latin typeface="Cambria" panose="02040503050406030204" pitchFamily="18" charset="0"/>
                <a:ea typeface="Cambria" panose="02040503050406030204" pitchFamily="18" charset="0"/>
              </a:rPr>
              <a:t>, organizatave tjera të interesuara </a:t>
            </a:r>
            <a:r>
              <a:rPr lang="sq-AL" sz="2000" dirty="0" smtClean="0">
                <a:latin typeface="Cambria" panose="02040503050406030204" pitchFamily="18" charset="0"/>
                <a:ea typeface="Cambria" panose="02040503050406030204" pitchFamily="18" charset="0"/>
              </a:rPr>
              <a:t>mund të mos kenë qasje në mjetet juridike të prokurimit publik</a:t>
            </a:r>
            <a:r>
              <a:rPr lang="en-US" sz="2000" dirty="0" smtClean="0">
                <a:latin typeface="Cambria" panose="02040503050406030204" pitchFamily="18" charset="0"/>
                <a:ea typeface="Cambria" panose="02040503050406030204" pitchFamily="18" charset="0"/>
              </a:rPr>
              <a:t>;</a:t>
            </a:r>
          </a:p>
          <a:p>
            <a:endParaRPr lang="sq-AL" sz="2000" dirty="0" smtClean="0">
              <a:latin typeface="Cambria" panose="02040503050406030204" pitchFamily="18" charset="0"/>
              <a:ea typeface="Cambria" panose="02040503050406030204" pitchFamily="18" charset="0"/>
            </a:endParaRPr>
          </a:p>
          <a:p>
            <a:r>
              <a:rPr lang="sq-AL" sz="2000" b="1" dirty="0" smtClean="0">
                <a:latin typeface="Cambria" panose="02040503050406030204" pitchFamily="18" charset="0"/>
                <a:ea typeface="Cambria" panose="02040503050406030204" pitchFamily="18" charset="0"/>
              </a:rPr>
              <a:t>Anëtareve </a:t>
            </a:r>
            <a:r>
              <a:rPr lang="sq-AL" sz="2000" b="1" dirty="0" err="1" smtClean="0">
                <a:latin typeface="Cambria" panose="02040503050406030204" pitchFamily="18" charset="0"/>
                <a:ea typeface="Cambria" panose="02040503050406030204" pitchFamily="18" charset="0"/>
              </a:rPr>
              <a:t>konsorciumit</a:t>
            </a:r>
            <a:r>
              <a:rPr lang="sq-AL" sz="2000" b="1" dirty="0" smtClean="0">
                <a:latin typeface="Cambria" panose="02040503050406030204" pitchFamily="18" charset="0"/>
                <a:ea typeface="Cambria" panose="02040503050406030204" pitchFamily="18" charset="0"/>
              </a:rPr>
              <a:t> </a:t>
            </a:r>
            <a:r>
              <a:rPr lang="sq-AL" sz="2000" dirty="0" smtClean="0">
                <a:latin typeface="Cambria" panose="02040503050406030204" pitchFamily="18" charset="0"/>
                <a:ea typeface="Cambria" panose="02040503050406030204" pitchFamily="18" charset="0"/>
              </a:rPr>
              <a:t>nuk mund te veprojnë si individë, për shembull ligji lokal mund të siguroje se vetëm gjithë anëtaret e </a:t>
            </a:r>
            <a:r>
              <a:rPr lang="sq-AL" sz="2000" dirty="0" err="1" smtClean="0">
                <a:latin typeface="Cambria" panose="02040503050406030204" pitchFamily="18" charset="0"/>
                <a:ea typeface="Cambria" panose="02040503050406030204" pitchFamily="18" charset="0"/>
              </a:rPr>
              <a:t>konsorciumit</a:t>
            </a:r>
            <a:r>
              <a:rPr lang="sq-AL" sz="2000" dirty="0" smtClean="0">
                <a:latin typeface="Cambria" panose="02040503050406030204" pitchFamily="18" charset="0"/>
                <a:ea typeface="Cambria" panose="02040503050406030204" pitchFamily="18" charset="0"/>
              </a:rPr>
              <a:t> tenderues që veprojnë së bashku mund të parashtrojnë një ankese dhe jo çdo anëtarë të veprojë si i vetëm</a:t>
            </a:r>
            <a:r>
              <a:rPr lang="en-US" sz="2000" dirty="0" smtClean="0">
                <a:latin typeface="Cambria" panose="02040503050406030204" pitchFamily="18" charset="0"/>
                <a:ea typeface="Cambria" panose="02040503050406030204" pitchFamily="18" charset="0"/>
              </a:rPr>
              <a:t>;</a:t>
            </a: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8</a:t>
            </a:fld>
            <a:endParaRPr lang="en-US"/>
          </a:p>
        </p:txBody>
      </p:sp>
      <p:sp>
        <p:nvSpPr>
          <p:cNvPr id="4" name="Footer Placeholder 3"/>
          <p:cNvSpPr>
            <a:spLocks noGrp="1"/>
          </p:cNvSpPr>
          <p:nvPr>
            <p:ph type="ftr" sz="quarter" idx="11"/>
          </p:nvPr>
        </p:nvSpPr>
        <p:spPr>
          <a:xfrm>
            <a:off x="1676400" y="6356350"/>
            <a:ext cx="4343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914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002060"/>
                </a:solidFill>
                <a:latin typeface="Cambria" panose="02040503050406030204" pitchFamily="18" charset="0"/>
                <a:ea typeface="Cambria" panose="02040503050406030204" pitchFamily="18" charset="0"/>
              </a:rPr>
              <a:t>Periudha kohore për ankesë</a:t>
            </a:r>
            <a:r>
              <a:rPr lang="en-US" sz="2800" b="1" dirty="0" smtClean="0">
                <a:solidFill>
                  <a:srgbClr val="002060"/>
                </a:solidFill>
                <a:latin typeface="Cambria" panose="02040503050406030204" pitchFamily="18" charset="0"/>
                <a:ea typeface="Cambria" panose="02040503050406030204" pitchFamily="18" charset="0"/>
              </a:rPr>
              <a:t> </a:t>
            </a:r>
            <a:br>
              <a:rPr lang="en-US" sz="2800" b="1" dirty="0" smtClean="0">
                <a:solidFill>
                  <a:srgbClr val="002060"/>
                </a:solidFill>
                <a:latin typeface="Cambria" panose="02040503050406030204" pitchFamily="18" charset="0"/>
                <a:ea typeface="Cambria" panose="02040503050406030204" pitchFamily="18" charset="0"/>
              </a:rPr>
            </a:br>
            <a:endParaRPr lang="sq-AL" sz="2800" b="1" dirty="0">
              <a:solidFill>
                <a:srgbClr val="002060"/>
              </a:solidFill>
              <a:latin typeface="Cambria" panose="02040503050406030204" pitchFamily="18" charset="0"/>
              <a:ea typeface="Cambria" panose="02040503050406030204" pitchFamily="18" charset="0"/>
              <a:cs typeface="ＭＳ Ｐゴシック" charset="0"/>
            </a:endParaRPr>
          </a:p>
        </p:txBody>
      </p:sp>
      <p:sp>
        <p:nvSpPr>
          <p:cNvPr id="28675" name="Symbol zastępczy zawartości 2"/>
          <p:cNvSpPr>
            <a:spLocks noGrp="1"/>
          </p:cNvSpPr>
          <p:nvPr>
            <p:ph idx="1"/>
          </p:nvPr>
        </p:nvSpPr>
        <p:spPr bwMode="auto">
          <a:xfrm>
            <a:off x="0" y="1219200"/>
            <a:ext cx="9144000" cy="4657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latin typeface="Cambria" panose="02040503050406030204" pitchFamily="18" charset="0"/>
                <a:ea typeface="Cambria" panose="02040503050406030204" pitchFamily="18" charset="0"/>
              </a:rPr>
              <a:t>Periudha</a:t>
            </a:r>
            <a:r>
              <a:rPr lang="en-US" sz="2000" dirty="0" smtClean="0">
                <a:latin typeface="Cambria" panose="02040503050406030204" pitchFamily="18" charset="0"/>
                <a:ea typeface="Cambria" panose="02040503050406030204" pitchFamily="18" charset="0"/>
              </a:rPr>
              <a:t>t</a:t>
            </a:r>
            <a:r>
              <a:rPr lang="sq-AL" sz="2000" dirty="0" smtClean="0">
                <a:latin typeface="Cambria" panose="02040503050406030204" pitchFamily="18" charset="0"/>
                <a:ea typeface="Cambria" panose="02040503050406030204" pitchFamily="18" charset="0"/>
              </a:rPr>
              <a:t> kohore të ankesës janë vetëm </a:t>
            </a:r>
            <a:r>
              <a:rPr lang="sq-AL" sz="2000" b="1" dirty="0" smtClean="0">
                <a:solidFill>
                  <a:srgbClr val="FF0000"/>
                </a:solidFill>
                <a:latin typeface="Cambria" panose="02040503050406030204" pitchFamily="18" charset="0"/>
                <a:ea typeface="Cambria" panose="02040503050406030204" pitchFamily="18" charset="0"/>
              </a:rPr>
              <a:t>kërkesat minimale; </a:t>
            </a:r>
            <a:endParaRPr lang="en-US" sz="2000" b="1" dirty="0" smtClean="0">
              <a:solidFill>
                <a:srgbClr val="FF0000"/>
              </a:solidFill>
              <a:latin typeface="Cambria" panose="02040503050406030204" pitchFamily="18" charset="0"/>
              <a:ea typeface="Cambria" panose="02040503050406030204" pitchFamily="18" charset="0"/>
            </a:endParaRPr>
          </a:p>
          <a:p>
            <a:r>
              <a:rPr lang="sq-AL" sz="2000" dirty="0" smtClean="0">
                <a:latin typeface="Cambria" panose="02040503050406030204" pitchFamily="18" charset="0"/>
                <a:ea typeface="Cambria" panose="02040503050406030204" pitchFamily="18" charset="0"/>
              </a:rPr>
              <a:t>ligjet </a:t>
            </a:r>
            <a:r>
              <a:rPr lang="en-US" sz="2000" dirty="0" err="1" smtClean="0">
                <a:latin typeface="Cambria" panose="02040503050406030204" pitchFamily="18" charset="0"/>
                <a:ea typeface="Cambria" panose="02040503050406030204" pitchFamily="18" charset="0"/>
              </a:rPr>
              <a:t>kombetare</a:t>
            </a:r>
            <a:r>
              <a:rPr lang="sq-AL" sz="2000" dirty="0" smtClean="0">
                <a:latin typeface="Cambria" panose="02040503050406030204" pitchFamily="18" charset="0"/>
                <a:ea typeface="Cambria" panose="02040503050406030204" pitchFamily="18" charset="0"/>
              </a:rPr>
              <a:t> mund të sigurojnë periudha kohore edhe </a:t>
            </a:r>
            <a:r>
              <a:rPr lang="sq-AL" sz="2000" b="1" dirty="0" smtClean="0">
                <a:solidFill>
                  <a:srgbClr val="FF0000"/>
                </a:solidFill>
                <a:latin typeface="Cambria" panose="02040503050406030204" pitchFamily="18" charset="0"/>
                <a:ea typeface="Cambria" panose="02040503050406030204" pitchFamily="18" charset="0"/>
              </a:rPr>
              <a:t>më të gjata (por jo më të shkurta)</a:t>
            </a:r>
            <a:r>
              <a:rPr lang="sq-AL" sz="2000" dirty="0" smtClean="0">
                <a:latin typeface="Cambria" panose="02040503050406030204" pitchFamily="18" charset="0"/>
                <a:ea typeface="Cambria" panose="02040503050406030204" pitchFamily="18" charset="0"/>
              </a:rPr>
              <a:t> </a:t>
            </a:r>
            <a:endParaRPr lang="sq-AL" sz="2000" dirty="0" smtClean="0">
              <a:solidFill>
                <a:srgbClr val="0000FF"/>
              </a:solidFill>
              <a:latin typeface="Cambria" panose="02040503050406030204" pitchFamily="18" charset="0"/>
              <a:ea typeface="Cambria" panose="02040503050406030204" pitchFamily="18" charset="0"/>
            </a:endParaRPr>
          </a:p>
          <a:p>
            <a:pPr>
              <a:buClrTx/>
              <a:buFont typeface="Wingdings" charset="0"/>
              <a:buChar char="§"/>
            </a:pPr>
            <a:r>
              <a:rPr lang="sq-AL" sz="2000" dirty="0" smtClean="0">
                <a:latin typeface="Cambria" panose="02040503050406030204" pitchFamily="18" charset="0"/>
                <a:ea typeface="Cambria" panose="02040503050406030204" pitchFamily="18" charset="0"/>
              </a:rPr>
              <a:t>se paku </a:t>
            </a:r>
            <a:r>
              <a:rPr lang="sq-AL" sz="2000" b="1" dirty="0" smtClean="0">
                <a:latin typeface="Cambria" panose="02040503050406030204" pitchFamily="18" charset="0"/>
                <a:ea typeface="Cambria" panose="02040503050406030204" pitchFamily="18" charset="0"/>
              </a:rPr>
              <a:t>10 dite kalendarike</a:t>
            </a:r>
            <a:r>
              <a:rPr lang="sq-AL" sz="2000" dirty="0" smtClean="0">
                <a:latin typeface="Cambria" panose="02040503050406030204" pitchFamily="18" charset="0"/>
                <a:ea typeface="Cambria" panose="02040503050406030204" pitchFamily="18" charset="0"/>
              </a:rPr>
              <a:t>, duke filluar nga dita </a:t>
            </a:r>
            <a:r>
              <a:rPr lang="sq-AL" sz="2000" b="1" dirty="0" smtClean="0">
                <a:latin typeface="Cambria" panose="02040503050406030204" pitchFamily="18" charset="0"/>
                <a:ea typeface="Cambria" panose="02040503050406030204" pitchFamily="18" charset="0"/>
              </a:rPr>
              <a:t>kur AK dërgon njoftimin për vendimin për dhënie te kontratës tek tenderuesit ose kandidatet, nëse përdoret faksi apo mjetet elektronike</a:t>
            </a:r>
            <a:r>
              <a:rPr lang="sq-AL" sz="2000" dirty="0" smtClean="0">
                <a:latin typeface="Cambria" panose="02040503050406030204" pitchFamily="18" charset="0"/>
                <a:ea typeface="Cambria" panose="02040503050406030204" pitchFamily="18" charset="0"/>
              </a:rPr>
              <a:t>;</a:t>
            </a:r>
            <a:r>
              <a:rPr lang="sq-AL" sz="2000" dirty="0" smtClean="0">
                <a:solidFill>
                  <a:srgbClr val="0000FF"/>
                </a:solidFill>
                <a:latin typeface="Cambria" panose="02040503050406030204" pitchFamily="18" charset="0"/>
                <a:ea typeface="Cambria" panose="02040503050406030204" pitchFamily="18" charset="0"/>
              </a:rPr>
              <a:t> </a:t>
            </a:r>
          </a:p>
          <a:p>
            <a:pPr>
              <a:buFont typeface="Wingdings" charset="0"/>
              <a:buChar char="§"/>
            </a:pPr>
            <a:r>
              <a:rPr lang="sq-AL" sz="2000" dirty="0">
                <a:latin typeface="Cambria" panose="02040503050406030204" pitchFamily="18" charset="0"/>
                <a:ea typeface="Cambria" panose="02040503050406030204" pitchFamily="18" charset="0"/>
              </a:rPr>
              <a:t>Nëse </a:t>
            </a:r>
            <a:r>
              <a:rPr lang="en-US" sz="2000" dirty="0">
                <a:latin typeface="Cambria" panose="02040503050406030204" pitchFamily="18" charset="0"/>
                <a:ea typeface="Cambria" panose="02040503050406030204" pitchFamily="18" charset="0"/>
              </a:rPr>
              <a:t>AK,</a:t>
            </a:r>
            <a:r>
              <a:rPr lang="sq-AL" sz="2000" dirty="0">
                <a:latin typeface="Cambria" panose="02040503050406030204" pitchFamily="18" charset="0"/>
                <a:ea typeface="Cambria" panose="02040503050406030204" pitchFamily="18" charset="0"/>
              </a:rPr>
              <a:t> përdor mjete tjera te komunikimit </a:t>
            </a:r>
            <a:r>
              <a:rPr lang="sq-AL" sz="2000" b="1" dirty="0">
                <a:latin typeface="Cambria" panose="02040503050406030204" pitchFamily="18" charset="0"/>
                <a:ea typeface="Cambria" panose="02040503050406030204" pitchFamily="18" charset="0"/>
              </a:rPr>
              <a:t>(</a:t>
            </a:r>
            <a:r>
              <a:rPr lang="sq-AL" sz="2000" b="1" dirty="0" err="1">
                <a:latin typeface="Cambria" panose="02040503050406030204" pitchFamily="18" charset="0"/>
                <a:ea typeface="Cambria" panose="02040503050406030204" pitchFamily="18" charset="0"/>
              </a:rPr>
              <a:t>siq</a:t>
            </a:r>
            <a:r>
              <a:rPr lang="sq-AL" sz="2000" b="1" dirty="0">
                <a:latin typeface="Cambria" panose="02040503050406030204" pitchFamily="18" charset="0"/>
                <a:ea typeface="Cambria" panose="02040503050406030204" pitchFamily="18" charset="0"/>
              </a:rPr>
              <a:t> </a:t>
            </a:r>
            <a:r>
              <a:rPr lang="sq-AL" sz="2000" b="1" dirty="0" err="1">
                <a:latin typeface="Cambria" panose="02040503050406030204" pitchFamily="18" charset="0"/>
                <a:ea typeface="Cambria" panose="02040503050406030204" pitchFamily="18" charset="0"/>
              </a:rPr>
              <a:t>eshte</a:t>
            </a:r>
            <a:r>
              <a:rPr lang="sq-AL" sz="2000" b="1" dirty="0">
                <a:latin typeface="Cambria" panose="02040503050406030204" pitchFamily="18" charset="0"/>
                <a:ea typeface="Cambria" panose="02040503050406030204" pitchFamily="18" charset="0"/>
              </a:rPr>
              <a:t> posta)</a:t>
            </a:r>
            <a:r>
              <a:rPr lang="sq-AL" sz="2000" dirty="0">
                <a:latin typeface="Cambria" panose="02040503050406030204" pitchFamily="18" charset="0"/>
                <a:ea typeface="Cambria" panose="02040503050406030204" pitchFamily="18" charset="0"/>
              </a:rPr>
              <a:t>, atëherë periudha kohore për ankesa duhet te zgjasë se paku </a:t>
            </a: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b="1" dirty="0">
                <a:latin typeface="Cambria" panose="02040503050406030204" pitchFamily="18" charset="0"/>
                <a:ea typeface="Cambria" panose="02040503050406030204" pitchFamily="18" charset="0"/>
              </a:rPr>
              <a:t>15 dite duke filluar nga data e dërgimit te njoftimin për dhënie te kontratës </a:t>
            </a:r>
            <a:r>
              <a:rPr lang="sq-AL" sz="2000" dirty="0">
                <a:latin typeface="Cambria" panose="02040503050406030204" pitchFamily="18" charset="0"/>
                <a:ea typeface="Cambria" panose="02040503050406030204" pitchFamily="18" charset="0"/>
              </a:rPr>
              <a:t>ose</a:t>
            </a: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 </a:t>
            </a:r>
            <a:r>
              <a:rPr lang="sq-AL" sz="2000" b="1" dirty="0">
                <a:latin typeface="Cambria" panose="02040503050406030204" pitchFamily="18" charset="0"/>
                <a:ea typeface="Cambria" panose="02040503050406030204" pitchFamily="18" charset="0"/>
              </a:rPr>
              <a:t>se paku 10 dite kalendarike duke filluar nga dita vijuese kur tenderuesi ose kandidati ka pranuar njoftimin për vendimin te dhënies se kontratës. </a:t>
            </a:r>
            <a:endParaRPr lang="en-US" sz="2000" b="1" dirty="0">
              <a:latin typeface="Cambria" panose="02040503050406030204" pitchFamily="18" charset="0"/>
              <a:ea typeface="Cambria" panose="02040503050406030204" pitchFamily="18" charset="0"/>
            </a:endParaRPr>
          </a:p>
          <a:p>
            <a:pPr>
              <a:buClrTx/>
              <a:buFont typeface="Wingdings" charset="0"/>
              <a:buChar char="§"/>
            </a:pPr>
            <a:endParaRPr lang="sq-AL" sz="2000" dirty="0" smtClean="0">
              <a:solidFill>
                <a:srgbClr val="0000FF"/>
              </a:solidFill>
              <a:latin typeface="Cambria" panose="02040503050406030204" pitchFamily="18" charset="0"/>
              <a:ea typeface="Cambria" panose="02040503050406030204" pitchFamily="18" charset="0"/>
            </a:endParaRPr>
          </a:p>
          <a:p>
            <a:pPr marL="0" indent="0">
              <a:buClrTx/>
              <a:buNone/>
            </a:pPr>
            <a:endParaRPr lang="en-US" sz="2000" dirty="0">
              <a:solidFill>
                <a:srgbClr val="0000FF"/>
              </a:solidFill>
              <a:latin typeface="Cambria" panose="02040503050406030204" pitchFamily="18" charset="0"/>
              <a:ea typeface="Cambria" panose="02040503050406030204" pitchFamily="18" charset="0"/>
              <a:cs typeface="ＭＳ Ｐゴシック" charset="0"/>
            </a:endParaRPr>
          </a:p>
        </p:txBody>
      </p:sp>
      <p:sp>
        <p:nvSpPr>
          <p:cNvPr id="3" name="Slide Number Placeholder 2"/>
          <p:cNvSpPr>
            <a:spLocks noGrp="1"/>
          </p:cNvSpPr>
          <p:nvPr>
            <p:ph type="sldNum" sz="quarter" idx="12"/>
          </p:nvPr>
        </p:nvSpPr>
        <p:spPr/>
        <p:txBody>
          <a:bodyPr/>
          <a:lstStyle/>
          <a:p>
            <a:fld id="{872C2D91-5140-E643-83AC-7A21B4B6FCA7}" type="slidenum">
              <a:rPr lang="en-US" smtClean="0"/>
              <a:pPr/>
              <a:t>9</a:t>
            </a:fld>
            <a:endParaRPr lang="en-US"/>
          </a:p>
        </p:txBody>
      </p:sp>
      <p:sp>
        <p:nvSpPr>
          <p:cNvPr id="4" name="Footer Placeholder 3"/>
          <p:cNvSpPr>
            <a:spLocks noGrp="1"/>
          </p:cNvSpPr>
          <p:nvPr>
            <p:ph type="ftr" sz="quarter" idx="11"/>
          </p:nvPr>
        </p:nvSpPr>
        <p:spPr>
          <a:xfrm>
            <a:off x="1295400" y="6356350"/>
            <a:ext cx="4724400" cy="365125"/>
          </a:xfrm>
        </p:spPr>
        <p:txBody>
          <a:bodyPr/>
          <a:lstStyle/>
          <a:p>
            <a:r>
              <a:rPr lang="en-US" smtClean="0"/>
              <a:t>Departamenti per Trajnime </a:t>
            </a:r>
            <a:endParaRPr lang="en-US"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22592</TotalTime>
  <Words>6208</Words>
  <Application>Microsoft Office PowerPoint</Application>
  <PresentationFormat>On-screen Show (4:3)</PresentationFormat>
  <Paragraphs>495</Paragraphs>
  <Slides>56</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56</vt:i4>
      </vt:variant>
    </vt:vector>
  </HeadingPairs>
  <TitlesOfParts>
    <vt:vector size="65" baseType="lpstr">
      <vt:lpstr>ＭＳ Ｐゴシック</vt:lpstr>
      <vt:lpstr>Agency FB</vt:lpstr>
      <vt:lpstr>Arial</vt:lpstr>
      <vt:lpstr>Calibri</vt:lpstr>
      <vt:lpstr>Cambria</vt:lpstr>
      <vt:lpstr>Garamond</vt:lpstr>
      <vt:lpstr>Times New Roman</vt:lpstr>
      <vt:lpstr>Wingdings</vt:lpstr>
      <vt:lpstr>Default Design</vt:lpstr>
      <vt:lpstr>PowerPoint Presentation</vt:lpstr>
      <vt:lpstr>Përmbledhja e trajnimit</vt:lpstr>
      <vt:lpstr>Korniza ligjore e BE-se për mjete juridike</vt:lpstr>
      <vt:lpstr>Korniza ligjore e BE-se për mjete juridike (2)</vt:lpstr>
      <vt:lpstr>Korniza ligjore e BE-se për mjete juridike (3)</vt:lpstr>
      <vt:lpstr>E drejta për përdorimin e mjeteve  juridike    </vt:lpstr>
      <vt:lpstr>Kujt mund ti mohohet mundësia për të paraqitur mjetet juridike        </vt:lpstr>
      <vt:lpstr>Kujt mund ti mohohet mundësia për të paraqitur mjetet juridike (2)          </vt:lpstr>
      <vt:lpstr>Periudha kohore për ankesë  </vt:lpstr>
      <vt:lpstr>Periudha kohore për ankesë (3)  </vt:lpstr>
      <vt:lpstr>Procedurat e shqyrtimit të ankesave bazuar në LPP të Kosovës   </vt:lpstr>
      <vt:lpstr>Procedurat e shqyrtimit të ankesave (2)    </vt:lpstr>
      <vt:lpstr>Zgjidhja preliminare e mosmarrëveshjeve (Neni 108A) (2)  </vt:lpstr>
      <vt:lpstr>Paraqitja e kërkesës për rishqyrtim dhe afatet kohore</vt:lpstr>
      <vt:lpstr>Paraqitja e kërkesës për rishqyrtim dhe afatet kohore</vt:lpstr>
      <vt:lpstr>Kërkesë për Ri-shqyrtim     </vt:lpstr>
      <vt:lpstr>Pezullimi i aktivitetit te prokurimit </vt:lpstr>
      <vt:lpstr>Pezullimi i aktivitetit te prokurimit</vt:lpstr>
      <vt:lpstr>Refuzimi i një kërkese për shqyrtim </vt:lpstr>
      <vt:lpstr>Vendimet e AK – për shqyrtim te kërkesave </vt:lpstr>
      <vt:lpstr>PowerPoint Presentation</vt:lpstr>
      <vt:lpstr> Vendimet e AK – për shqyrtim te kërkesave </vt:lpstr>
      <vt:lpstr>Zgjidhja preliminare e mosmarrëveshjeve  </vt:lpstr>
      <vt:lpstr>Zgjidhja preliminare e mosmarrëveshjeve (Neni 108A) (4)     </vt:lpstr>
      <vt:lpstr>SKEMA E RRJEDHËS SË PROCEDURËS SË ANKESAVE – Shkalla I – pranë AK </vt:lpstr>
      <vt:lpstr>SKEMA E RRJEDHËS SË PROCEDURËS SË ANKESAVE – Shkalla I – pranë AK (2) </vt:lpstr>
      <vt:lpstr>PARAQITJA E ANKESËS PRANË OSHP-se </vt:lpstr>
      <vt:lpstr>Përmbajtja e një ankese të dorëzuar OSHP-së </vt:lpstr>
      <vt:lpstr>Kompletimi i Ankesës </vt:lpstr>
      <vt:lpstr> Efekti pezullues i ankesave   </vt:lpstr>
      <vt:lpstr>Vendimi i OSHP   </vt:lpstr>
      <vt:lpstr>Vendimi i OSHP</vt:lpstr>
      <vt:lpstr>Paraqitja e ankesës pranë Gjykatës Themelore (Tarifat e Ankesave )</vt:lpstr>
      <vt:lpstr>Tarifa e ankesave </vt:lpstr>
      <vt:lpstr>Tarifa e ankesave </vt:lpstr>
      <vt:lpstr>Organi Shqyrtues i Prokurimit (2)</vt:lpstr>
      <vt:lpstr>Emërimi i anëtarëve të OSHP-se</vt:lpstr>
      <vt:lpstr>ORGANI  SHQYRTUES  I  PROKURIMIT ( OSHP )  </vt:lpstr>
      <vt:lpstr>Përgjegjësitë e ekspertit shqyrtues dhe të autoritetit kontraktues </vt:lpstr>
      <vt:lpstr>Funksionet dhe Kompetencat e OSHP</vt:lpstr>
      <vt:lpstr>Funksionet dhe Kompetencat e OSHP (2)</vt:lpstr>
      <vt:lpstr>Parimet</vt:lpstr>
      <vt:lpstr>Kompetencat e OSHP-së</vt:lpstr>
      <vt:lpstr>PowerPoint Presentation</vt:lpstr>
      <vt:lpstr>Kompetencat e OSHP-së (3) </vt:lpstr>
      <vt:lpstr>Kompetencat e OSHP-së (4) </vt:lpstr>
      <vt:lpstr>Kompetencat e OSHP-së (4) </vt:lpstr>
      <vt:lpstr>Rregullat e procedurës OSHP</vt:lpstr>
      <vt:lpstr>Autoriteti për të ndjekur ankesat</vt:lpstr>
      <vt:lpstr>Afati i fundit për marrjen e vendimeve </vt:lpstr>
      <vt:lpstr>Siguria dhe Gjobat</vt:lpstr>
      <vt:lpstr>Siguria dhe Gjobat (2)</vt:lpstr>
      <vt:lpstr>Veprimet e Gjykatave </vt:lpstr>
      <vt:lpstr>Veprimet e Gjykatave (2) </vt:lpstr>
      <vt:lpstr> SKEMA E RRJEDHËS SË PROCEDURËS SË ANKESAVE – Shkalla II – Ankesa pranë OSHP-së</vt:lpstr>
      <vt:lpstr> SKEMA E RRJEDHËS SË PROCEDURËS SË ANKESAVE – Shkalla II – Ankesa pranë OSHP-së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606</cp:revision>
  <cp:lastPrinted>2021-09-10T13:13:45Z</cp:lastPrinted>
  <dcterms:created xsi:type="dcterms:W3CDTF">1601-01-01T00:00:00Z</dcterms:created>
  <dcterms:modified xsi:type="dcterms:W3CDTF">2023-01-06T08:50:19Z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